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01" r:id="rId2"/>
    <p:sldId id="399" r:id="rId3"/>
    <p:sldId id="427" r:id="rId4"/>
    <p:sldId id="411" r:id="rId5"/>
    <p:sldId id="415" r:id="rId6"/>
    <p:sldId id="416" r:id="rId7"/>
    <p:sldId id="430" r:id="rId8"/>
    <p:sldId id="429" r:id="rId9"/>
    <p:sldId id="407" r:id="rId10"/>
    <p:sldId id="437" r:id="rId11"/>
    <p:sldId id="438" r:id="rId12"/>
    <p:sldId id="593" r:id="rId13"/>
    <p:sldId id="594" r:id="rId14"/>
    <p:sldId id="595" r:id="rId15"/>
    <p:sldId id="596" r:id="rId16"/>
    <p:sldId id="597" r:id="rId17"/>
    <p:sldId id="598" r:id="rId18"/>
    <p:sldId id="599" r:id="rId19"/>
    <p:sldId id="612" r:id="rId20"/>
    <p:sldId id="570" r:id="rId21"/>
    <p:sldId id="613" r:id="rId22"/>
    <p:sldId id="590" r:id="rId23"/>
    <p:sldId id="617" r:id="rId24"/>
    <p:sldId id="618" r:id="rId25"/>
    <p:sldId id="614" r:id="rId26"/>
    <p:sldId id="547" r:id="rId27"/>
    <p:sldId id="616" r:id="rId28"/>
    <p:sldId id="600" r:id="rId29"/>
    <p:sldId id="601" r:id="rId30"/>
    <p:sldId id="602" r:id="rId31"/>
    <p:sldId id="603" r:id="rId32"/>
    <p:sldId id="604" r:id="rId33"/>
    <p:sldId id="605" r:id="rId34"/>
    <p:sldId id="606" r:id="rId35"/>
    <p:sldId id="607" r:id="rId36"/>
    <p:sldId id="608" r:id="rId37"/>
    <p:sldId id="609" r:id="rId38"/>
    <p:sldId id="545" r:id="rId39"/>
    <p:sldId id="303" r:id="rId40"/>
  </p:sldIdLst>
  <p:sldSz cx="12192000" cy="6858000"/>
  <p:notesSz cx="6858000" cy="9144000"/>
  <p:embeddedFontLst>
    <p:embeddedFont>
      <p:font typeface="Arial Black" panose="020B0A04020102020204" pitchFamily="34" charset="0"/>
      <p:bold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  <p:embeddedFont>
      <p:font typeface="Century Gothic" panose="020B0502020202020204" pitchFamily="34" charset="0"/>
      <p:regular r:id="rId48"/>
      <p:bold r:id="rId49"/>
      <p:italic r:id="rId50"/>
      <p:boldItalic r:id="rId51"/>
    </p:embeddedFont>
    <p:embeddedFont>
      <p:font typeface="Montserrat" panose="00000500000000000000" pitchFamily="2" charset="-52"/>
      <p:regular r:id="rId52"/>
      <p:bold r:id="rId53"/>
      <p:italic r:id="rId54"/>
      <p:boldItalic r:id="rId55"/>
    </p:embeddedFont>
    <p:embeddedFont>
      <p:font typeface="Montserrat Black" panose="00000A00000000000000" pitchFamily="2" charset="-52"/>
      <p:bold r:id="rId56"/>
      <p:boldItalic r:id="rId57"/>
    </p:embeddedFont>
    <p:embeddedFont>
      <p:font typeface="PT Sans" panose="020B0503020203020204" pitchFamily="34" charset="-52"/>
      <p:regular r:id="rId58"/>
      <p:bold r:id="rId59"/>
      <p:italic r:id="rId60"/>
      <p:boldItalic r:id="rId6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E6E6E6"/>
    <a:srgbClr val="1C0E00"/>
    <a:srgbClr val="E0E0E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6684" autoAdjust="0"/>
  </p:normalViewPr>
  <p:slideViewPr>
    <p:cSldViewPr snapToGrid="0" showGuides="1">
      <p:cViewPr>
        <p:scale>
          <a:sx n="100" d="100"/>
          <a:sy n="100" d="100"/>
        </p:scale>
        <p:origin x="1238" y="4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405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59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8E6F591-1A43-4517-983F-2DC58BC6745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967DC24-B9FC-41A6-A598-F7FBB415F8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608C35-3609-4228-B2C2-67E95AD13439}" type="datetimeFigureOut">
              <a:rPr lang="ru-RU" smtClean="0"/>
              <a:pPr/>
              <a:t>16.07.2026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499C41-8210-4D78-B75E-E06284327D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67F67B-9AD0-4ED2-8D4F-17DDD09300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FBAF0-9BF8-4458-AFBD-2F91C3053F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782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8BA1-1878-4120-BF97-169A0AB74EB8}" type="datetimeFigureOut">
              <a:rPr lang="ru-RU" smtClean="0"/>
              <a:pPr/>
              <a:t>16.07.2026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2DE0-1DAC-43B9-AEA7-D2B06946E0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7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376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6232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467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921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2552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6431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44369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58008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9B885-9956-0AFA-6FFC-42C878B83D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6353228-F5E0-7F76-7B45-C4EC25A8DE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185C099-1BDF-5F0C-11F7-443DEE111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055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A165A-05DC-FBB0-6E65-F7F47604E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" b="456"/>
          <a:stretch/>
        </p:blipFill>
        <p:spPr>
          <a:xfrm>
            <a:off x="8584" y="0"/>
            <a:ext cx="12183416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E6A18B5-EE99-4913-AD3E-C34059C78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15647"/>
            <a:ext cx="7574821" cy="2175641"/>
          </a:xfrm>
          <a:prstGeom prst="rect">
            <a:avLst/>
          </a:prstGeom>
        </p:spPr>
        <p:txBody>
          <a:bodyPr anchor="ctr"/>
          <a:lstStyle>
            <a:lvl1pPr algn="l">
              <a:defRPr sz="7200" b="1"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1587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44039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3C9E52-E404-151F-CE87-014B7129C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6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16EA1D-7998-ED94-668C-5E1FBE9DC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73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с текстом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3341" y="549275"/>
            <a:ext cx="7812722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63341" y="1255713"/>
            <a:ext cx="7812721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EE7B5-4D85-4FE0-3A03-512017E76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1" r="13348"/>
          <a:stretch/>
        </p:blipFill>
        <p:spPr>
          <a:xfrm flipH="1">
            <a:off x="0" y="0"/>
            <a:ext cx="3279775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EA6E956-08CB-4285-B634-166F44D04D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7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Слайд с текстом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6EE7B5-4D85-4FE0-3A03-512017E76A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50"/>
          <a:stretch/>
        </p:blipFill>
        <p:spPr>
          <a:xfrm flipH="1">
            <a:off x="0" y="0"/>
            <a:ext cx="490728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2965" y="549275"/>
            <a:ext cx="6333098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42965" y="1255713"/>
            <a:ext cx="6333097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78088-8D24-B2F7-349B-C33F5C2BB1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2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D15636-4032-5DBC-CA19-5DD1395C7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89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57AF8F-34AE-D329-FBE9-4B7C6BFA9B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065" b="82995"/>
          <a:stretch/>
        </p:blipFill>
        <p:spPr>
          <a:xfrm>
            <a:off x="0" y="0"/>
            <a:ext cx="1577009" cy="11661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0202A9-0E2C-6A5A-23F5-62114E1FF3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3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207108-5A27-2F9D-61EF-142E005DA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96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7C8724-881D-2728-E760-1BD22AC0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81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22078A-0498-0D75-7608-4AB148B96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r="81313"/>
          <a:stretch/>
        </p:blipFill>
        <p:spPr>
          <a:xfrm>
            <a:off x="0" y="5715000"/>
            <a:ext cx="2278380" cy="1143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0B657F-CA8B-4CE6-978D-A6B635AA60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1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4 пунктами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Заголовок (слайд </a:t>
            </a:r>
            <a:r>
              <a:rPr lang="ru-RU" sz="2500" b="1" dirty="0">
                <a:latin typeface="Century Gothic" panose="020B0502020202020204" pitchFamily="34" charset="0"/>
                <a:ea typeface="+mn-lt"/>
                <a:cs typeface="+mn-lt"/>
              </a:rPr>
              <a:t>с пунктами</a:t>
            </a:r>
            <a:r>
              <a:rPr lang="ru-RU" dirty="0"/>
              <a:t>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3612" y="1689661"/>
            <a:ext cx="3666066" cy="1064896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B5E1B769-D224-4CE0-A9D6-1AF4A3C8F1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3612" y="3329359"/>
            <a:ext cx="3666066" cy="116738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9">
            <a:extLst>
              <a:ext uri="{FF2B5EF4-FFF2-40B4-BE49-F238E27FC236}">
                <a16:creationId xmlns:a16="http://schemas.microsoft.com/office/drawing/2014/main" id="{335CAE80-7C22-4A2B-80CC-4BC8EB122D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1100" y="2398074"/>
            <a:ext cx="3666066" cy="106489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76DD874-469F-4995-B3D7-7D7115E89089}"/>
              </a:ext>
            </a:extLst>
          </p:cNvPr>
          <p:cNvGrpSpPr/>
          <p:nvPr/>
        </p:nvGrpSpPr>
        <p:grpSpPr>
          <a:xfrm>
            <a:off x="6525055" y="4268556"/>
            <a:ext cx="788351" cy="788351"/>
            <a:chOff x="4301385" y="4521721"/>
            <a:chExt cx="788351" cy="788351"/>
          </a:xfrm>
        </p:grpSpPr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7F3A1D60-FD73-477B-ABB0-0E09D2FA78D8}"/>
                </a:ext>
              </a:extLst>
            </p:cNvPr>
            <p:cNvSpPr/>
            <p:nvPr/>
          </p:nvSpPr>
          <p:spPr>
            <a:xfrm>
              <a:off x="4301385" y="4521721"/>
              <a:ext cx="788351" cy="78835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638BFB86-7286-4128-A380-7B33D78D83D8}"/>
                </a:ext>
              </a:extLst>
            </p:cNvPr>
            <p:cNvSpPr/>
            <p:nvPr/>
          </p:nvSpPr>
          <p:spPr>
            <a:xfrm rot="2700000">
              <a:off x="4470825" y="4691161"/>
              <a:ext cx="449470" cy="4494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4" name="Текст 9">
            <a:extLst>
              <a:ext uri="{FF2B5EF4-FFF2-40B4-BE49-F238E27FC236}">
                <a16:creationId xmlns:a16="http://schemas.microsoft.com/office/drawing/2014/main" id="{CF1CC7C5-287F-4BFC-9C69-721231FE2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1100" y="4268557"/>
            <a:ext cx="3666066" cy="116738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0E65E1BA-984E-47E2-B382-AC5C41C816C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3065" y="4413176"/>
            <a:ext cx="449263" cy="533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ru-RU" sz="2800" b="1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7BE638-AE84-44AE-B592-69BA1455A1A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:a16="http://schemas.microsoft.com/office/drawing/2014/main" id="{0EFE58C5-E796-167C-34C1-151FD8F0F6A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803612" y="5058737"/>
            <a:ext cx="3666066" cy="116738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562C0CCF-9C5B-5D1B-28A7-98C4415BEBB9}"/>
              </a:ext>
            </a:extLst>
          </p:cNvPr>
          <p:cNvGrpSpPr/>
          <p:nvPr userDrawn="1"/>
        </p:nvGrpSpPr>
        <p:grpSpPr>
          <a:xfrm>
            <a:off x="6525055" y="2398074"/>
            <a:ext cx="788351" cy="788351"/>
            <a:chOff x="4301385" y="4521721"/>
            <a:chExt cx="788351" cy="788351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0AA03CDD-D5FC-063F-F281-7C63B2D4ED9E}"/>
                </a:ext>
              </a:extLst>
            </p:cNvPr>
            <p:cNvSpPr/>
            <p:nvPr/>
          </p:nvSpPr>
          <p:spPr>
            <a:xfrm>
              <a:off x="4301385" y="4521721"/>
              <a:ext cx="788351" cy="7883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EBF47D68-086E-38F9-2464-E03C307525EF}"/>
                </a:ext>
              </a:extLst>
            </p:cNvPr>
            <p:cNvSpPr/>
            <p:nvPr/>
          </p:nvSpPr>
          <p:spPr>
            <a:xfrm rot="2700000">
              <a:off x="4470825" y="4691161"/>
              <a:ext cx="449470" cy="4494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0" name="Текст 3">
            <a:extLst>
              <a:ext uri="{FF2B5EF4-FFF2-40B4-BE49-F238E27FC236}">
                <a16:creationId xmlns:a16="http://schemas.microsoft.com/office/drawing/2014/main" id="{3654DE78-A505-2015-4428-A2C857C186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3065" y="2542694"/>
            <a:ext cx="449263" cy="533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ru-RU" sz="2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4</a:t>
            </a:r>
            <a:endParaRPr lang="ru-RU" dirty="0"/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6305B0-D38E-AEC0-6AB3-445219923B79}"/>
              </a:ext>
            </a:extLst>
          </p:cNvPr>
          <p:cNvGrpSpPr/>
          <p:nvPr userDrawn="1"/>
        </p:nvGrpSpPr>
        <p:grpSpPr>
          <a:xfrm>
            <a:off x="838358" y="1689661"/>
            <a:ext cx="788351" cy="788351"/>
            <a:chOff x="4301385" y="4521721"/>
            <a:chExt cx="788351" cy="788351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5D88C0B-E549-5750-203D-719A8A8FAFB6}"/>
                </a:ext>
              </a:extLst>
            </p:cNvPr>
            <p:cNvSpPr/>
            <p:nvPr/>
          </p:nvSpPr>
          <p:spPr>
            <a:xfrm>
              <a:off x="4301385" y="4521721"/>
              <a:ext cx="788351" cy="78835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FDB53903-1668-F8E7-D0A8-51467124750D}"/>
                </a:ext>
              </a:extLst>
            </p:cNvPr>
            <p:cNvSpPr/>
            <p:nvPr/>
          </p:nvSpPr>
          <p:spPr>
            <a:xfrm rot="2700000">
              <a:off x="4470825" y="4691161"/>
              <a:ext cx="449470" cy="4494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4" name="Текст 3">
            <a:extLst>
              <a:ext uri="{FF2B5EF4-FFF2-40B4-BE49-F238E27FC236}">
                <a16:creationId xmlns:a16="http://schemas.microsoft.com/office/drawing/2014/main" id="{3E29FCCD-BBEC-A0D3-53DC-F8C8C59F4B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368" y="1834281"/>
            <a:ext cx="449263" cy="533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ru-RU" sz="2800" b="1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49655F76-EAAF-F3DF-F891-A3979E7B8F9E}"/>
              </a:ext>
            </a:extLst>
          </p:cNvPr>
          <p:cNvGrpSpPr/>
          <p:nvPr userDrawn="1"/>
        </p:nvGrpSpPr>
        <p:grpSpPr>
          <a:xfrm>
            <a:off x="838358" y="3329359"/>
            <a:ext cx="788351" cy="788351"/>
            <a:chOff x="4301385" y="4521721"/>
            <a:chExt cx="788351" cy="788351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672CFE68-4782-0BF1-CC6E-2375F37DCFF3}"/>
                </a:ext>
              </a:extLst>
            </p:cNvPr>
            <p:cNvSpPr/>
            <p:nvPr/>
          </p:nvSpPr>
          <p:spPr>
            <a:xfrm>
              <a:off x="4301385" y="4521721"/>
              <a:ext cx="788351" cy="788351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216B5847-92DA-F1C7-EC33-FC74C842DE81}"/>
                </a:ext>
              </a:extLst>
            </p:cNvPr>
            <p:cNvSpPr/>
            <p:nvPr/>
          </p:nvSpPr>
          <p:spPr>
            <a:xfrm rot="2700000">
              <a:off x="4470825" y="4691161"/>
              <a:ext cx="449470" cy="4494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48" name="Текст 3">
            <a:extLst>
              <a:ext uri="{FF2B5EF4-FFF2-40B4-BE49-F238E27FC236}">
                <a16:creationId xmlns:a16="http://schemas.microsoft.com/office/drawing/2014/main" id="{AE8B1D0F-BAA2-2E95-9B4C-99F53453762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96368" y="3473979"/>
            <a:ext cx="449263" cy="533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ru-RU" sz="28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D44544CC-EA85-F079-858C-D7C1171573E4}"/>
              </a:ext>
            </a:extLst>
          </p:cNvPr>
          <p:cNvGrpSpPr/>
          <p:nvPr userDrawn="1"/>
        </p:nvGrpSpPr>
        <p:grpSpPr>
          <a:xfrm>
            <a:off x="838358" y="5056907"/>
            <a:ext cx="788351" cy="788351"/>
            <a:chOff x="4301385" y="4521721"/>
            <a:chExt cx="788351" cy="788351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A986A4BB-C44D-7EC7-5B33-61570BBD9304}"/>
                </a:ext>
              </a:extLst>
            </p:cNvPr>
            <p:cNvSpPr/>
            <p:nvPr/>
          </p:nvSpPr>
          <p:spPr>
            <a:xfrm>
              <a:off x="4301385" y="4521721"/>
              <a:ext cx="788351" cy="78835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EAC29C09-20B8-AD2B-4732-BEB5B5F9100B}"/>
                </a:ext>
              </a:extLst>
            </p:cNvPr>
            <p:cNvSpPr/>
            <p:nvPr/>
          </p:nvSpPr>
          <p:spPr>
            <a:xfrm rot="2700000">
              <a:off x="4470825" y="4691161"/>
              <a:ext cx="449470" cy="44947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 dirty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2" name="Текст 3">
            <a:extLst>
              <a:ext uri="{FF2B5EF4-FFF2-40B4-BE49-F238E27FC236}">
                <a16:creationId xmlns:a16="http://schemas.microsoft.com/office/drawing/2014/main" id="{C9BABF4C-8C5E-3154-9BF5-4215C09F11C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96368" y="5201527"/>
            <a:ext cx="449263" cy="533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spcBef>
                <a:spcPts val="0"/>
              </a:spcBef>
              <a:buNone/>
              <a:defRPr lang="ru-RU" sz="2800" b="1" kern="1200" dirty="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B79986-5886-4712-8448-AB9F9C145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вершающи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E6A18B5-EE99-4913-AD3E-C34059C78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08589" y="2415647"/>
            <a:ext cx="7574821" cy="2175641"/>
          </a:xfrm>
          <a:prstGeom prst="rect">
            <a:avLst/>
          </a:prstGeom>
        </p:spPr>
        <p:txBody>
          <a:bodyPr anchor="ctr"/>
          <a:lstStyle>
            <a:lvl1pPr algn="ctr">
              <a:defRPr sz="7200" b="1"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520761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98372E6-A012-708E-D905-187EEA468F5F}"/>
              </a:ext>
            </a:extLst>
          </p:cNvPr>
          <p:cNvSpPr/>
          <p:nvPr userDrawn="1"/>
        </p:nvSpPr>
        <p:spPr>
          <a:xfrm>
            <a:off x="6514133" y="2321873"/>
            <a:ext cx="474927" cy="49124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решение 6">
            <a:extLst>
              <a:ext uri="{FF2B5EF4-FFF2-40B4-BE49-F238E27FC236}">
                <a16:creationId xmlns:a16="http://schemas.microsoft.com/office/drawing/2014/main" id="{199ED825-2DD1-3772-187A-684798F40D1C}"/>
              </a:ext>
            </a:extLst>
          </p:cNvPr>
          <p:cNvSpPr/>
          <p:nvPr userDrawn="1"/>
        </p:nvSpPr>
        <p:spPr>
          <a:xfrm>
            <a:off x="6483997" y="4087986"/>
            <a:ext cx="600537" cy="621174"/>
          </a:xfrm>
          <a:prstGeom prst="flowChartDecisi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F6CA08D5-5C61-C43A-050D-BCDCC671AF2C}"/>
              </a:ext>
            </a:extLst>
          </p:cNvPr>
          <p:cNvSpPr/>
          <p:nvPr userDrawn="1"/>
        </p:nvSpPr>
        <p:spPr>
          <a:xfrm rot="16200000">
            <a:off x="435327" y="4965928"/>
            <a:ext cx="669682" cy="576176"/>
          </a:xfrm>
          <a:prstGeom prst="triangle">
            <a:avLst>
              <a:gd name="adj" fmla="val 548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/>
              </a:solidFill>
            </a:endParaRP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id="{F7CEC184-914D-0E24-B3A1-17FD1CB61227}"/>
              </a:ext>
            </a:extLst>
          </p:cNvPr>
          <p:cNvSpPr/>
          <p:nvPr userDrawn="1"/>
        </p:nvSpPr>
        <p:spPr>
          <a:xfrm rot="5400000">
            <a:off x="647326" y="3315737"/>
            <a:ext cx="565192" cy="57617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8747876-D81E-6534-6183-64CEDD40A905}"/>
              </a:ext>
            </a:extLst>
          </p:cNvPr>
          <p:cNvSpPr/>
          <p:nvPr userDrawn="1"/>
        </p:nvSpPr>
        <p:spPr>
          <a:xfrm>
            <a:off x="669861" y="1763159"/>
            <a:ext cx="474927" cy="4912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59ED6B6C-EF19-14DB-1A78-17EF6929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715400"/>
            <a:ext cx="11160126" cy="491249"/>
          </a:xfrm>
          <a:prstGeom prst="rect">
            <a:avLst/>
          </a:prstGeom>
        </p:spPr>
        <p:txBody>
          <a:bodyPr/>
          <a:lstStyle/>
          <a:p>
            <a:r>
              <a:rPr lang="en-US" sz="2400" b="1" dirty="0"/>
              <a:t>Conventional and deeply customized installment plans</a:t>
            </a:r>
            <a:endParaRPr lang="ru-RU" sz="2400" dirty="0"/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05D2A634-0DB1-8A8E-FD6C-8CB3E2E1B4F5}"/>
              </a:ext>
            </a:extLst>
          </p:cNvPr>
          <p:cNvSpPr txBox="1">
            <a:spLocks/>
          </p:cNvSpPr>
          <p:nvPr/>
        </p:nvSpPr>
        <p:spPr>
          <a:xfrm>
            <a:off x="515937" y="1654776"/>
            <a:ext cx="474927" cy="9373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chemeClr val="accent4"/>
                </a:solidFill>
                <a:latin typeface="Montserrat" pitchFamily="2" charset="77"/>
              </a:rPr>
              <a:t>1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483DFC81-8C36-2657-2EE7-1249134670F2}"/>
              </a:ext>
            </a:extLst>
          </p:cNvPr>
          <p:cNvSpPr txBox="1">
            <a:spLocks/>
          </p:cNvSpPr>
          <p:nvPr/>
        </p:nvSpPr>
        <p:spPr>
          <a:xfrm>
            <a:off x="515937" y="3249872"/>
            <a:ext cx="474927" cy="9373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chemeClr val="accent4"/>
                </a:solidFill>
                <a:latin typeface="Montserrat" pitchFamily="2" charset="77"/>
              </a:rPr>
              <a:t>2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B1A81C1D-7C22-35C9-00B7-D5AEE438DF3D}"/>
              </a:ext>
            </a:extLst>
          </p:cNvPr>
          <p:cNvSpPr txBox="1">
            <a:spLocks/>
          </p:cNvSpPr>
          <p:nvPr/>
        </p:nvSpPr>
        <p:spPr>
          <a:xfrm>
            <a:off x="515937" y="4903346"/>
            <a:ext cx="474927" cy="9373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b="1" dirty="0">
                <a:solidFill>
                  <a:schemeClr val="accent4"/>
                </a:solidFill>
                <a:latin typeface="Montserrat" pitchFamily="2" charset="77"/>
              </a:rPr>
              <a:t>3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E3818042-7412-FEAB-38FF-3EA1830935C3}"/>
              </a:ext>
            </a:extLst>
          </p:cNvPr>
          <p:cNvSpPr txBox="1">
            <a:spLocks/>
          </p:cNvSpPr>
          <p:nvPr/>
        </p:nvSpPr>
        <p:spPr>
          <a:xfrm>
            <a:off x="6322375" y="2254408"/>
            <a:ext cx="474927" cy="9373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accent4"/>
                </a:solidFill>
                <a:latin typeface="Montserrat" pitchFamily="2" charset="77"/>
              </a:rPr>
              <a:t>4</a:t>
            </a:r>
            <a:endParaRPr lang="ru-RU" sz="54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CC51A93F-B119-F9B1-99C6-B462AC912931}"/>
              </a:ext>
            </a:extLst>
          </p:cNvPr>
          <p:cNvSpPr txBox="1">
            <a:spLocks/>
          </p:cNvSpPr>
          <p:nvPr/>
        </p:nvSpPr>
        <p:spPr>
          <a:xfrm>
            <a:off x="6322375" y="4025212"/>
            <a:ext cx="474927" cy="937324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>
                <a:solidFill>
                  <a:schemeClr val="accent4"/>
                </a:solidFill>
                <a:latin typeface="Montserrat" pitchFamily="2" charset="77"/>
              </a:rPr>
              <a:t>5</a:t>
            </a:r>
            <a:endParaRPr lang="ru-RU" sz="5400" b="1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58F791E6-AD9F-1E49-5D77-FA1A5CD71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1775" y="3417200"/>
            <a:ext cx="4406900" cy="608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1" name="Текст 30">
            <a:extLst>
              <a:ext uri="{FF2B5EF4-FFF2-40B4-BE49-F238E27FC236}">
                <a16:creationId xmlns:a16="http://schemas.microsoft.com/office/drawing/2014/main" id="{40279855-8326-1809-5496-2D6F9DB41B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1775" y="1763713"/>
            <a:ext cx="4406900" cy="712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2" name="Текст 28">
            <a:extLst>
              <a:ext uri="{FF2B5EF4-FFF2-40B4-BE49-F238E27FC236}">
                <a16:creationId xmlns:a16="http://schemas.microsoft.com/office/drawing/2014/main" id="{4A9806A7-EAFB-2D08-BE7A-B83B26268C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1775" y="4997937"/>
            <a:ext cx="4406900" cy="608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3" name="Текст 28">
            <a:extLst>
              <a:ext uri="{FF2B5EF4-FFF2-40B4-BE49-F238E27FC236}">
                <a16:creationId xmlns:a16="http://schemas.microsoft.com/office/drawing/2014/main" id="{E1D00B2E-6311-AD13-6230-69A9089E34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46315" y="4083763"/>
            <a:ext cx="4406900" cy="608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4" name="Текст 28">
            <a:extLst>
              <a:ext uri="{FF2B5EF4-FFF2-40B4-BE49-F238E27FC236}">
                <a16:creationId xmlns:a16="http://schemas.microsoft.com/office/drawing/2014/main" id="{12A53A6B-0F09-C40E-8D26-A544521E78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6315" y="2341200"/>
            <a:ext cx="4406900" cy="6080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7A09C3-870F-D784-019F-93CB602A72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94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3A165A-05DC-FBB0-6E65-F7F47604E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" b="456"/>
          <a:stretch/>
        </p:blipFill>
        <p:spPr>
          <a:xfrm>
            <a:off x="8584" y="0"/>
            <a:ext cx="12183416" cy="6858000"/>
          </a:xfrm>
          <a:prstGeom prst="rect">
            <a:avLst/>
          </a:prstGeo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8E6A18B5-EE99-4913-AD3E-C34059C78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842016"/>
            <a:ext cx="7574821" cy="1701283"/>
          </a:xfrm>
          <a:prstGeom prst="rect">
            <a:avLst/>
          </a:prstGeom>
        </p:spPr>
        <p:txBody>
          <a:bodyPr anchor="ctr"/>
          <a:lstStyle>
            <a:lvl1pPr algn="l">
              <a:defRPr sz="4800" b="1"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Спасибо за внимание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2154D3-9A8A-4F4D-A204-5326A6A4DC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579421" y="1700461"/>
            <a:ext cx="1234440" cy="5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72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картинкой 2">
    <p:bg>
      <p:bgPr>
        <a:blipFill dpi="0" rotWithShape="1">
          <a:blip r:embed="rId2">
            <a:alphaModFix amt="9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Заголовок (слайд с картинкой)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5052443" cy="505301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0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инфографикой, таблицей и т.п.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 algn="ctr"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Заголовок (слайд с инфографикой, таблицей и т.п.)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C6D800F-3049-4521-B0C4-06C4F9CF0C3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5938" y="1277938"/>
            <a:ext cx="11160125" cy="503078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pPr lvl="0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D9C293-39F8-49F0-B58F-5E9299E579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8AA0021-DCFC-46B7-A4C9-8C344B681A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9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:p159="http://schemas.microsoft.com/office/powerpoint/2015/09/main" xmlns:p15="http://schemas.microsoft.com/office/powerpoint/2012/main" xmlns:a14="http://schemas.microsoft.com/office/drawing/2010/main"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Слайд с текстом 1">
    <p:bg>
      <p:bgPr>
        <a:blipFill dpi="0" rotWithShape="1">
          <a:blip r:embed="rId2">
            <a:alphaModFix amt="9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Заголовок (слайд с текстом)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0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лайд с картинкой 1">
    <p:bg>
      <p:bgPr>
        <a:blipFill dpi="0" rotWithShape="1">
          <a:blip r:embed="rId2">
            <a:alphaModFix amt="9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</a:defRPr>
            </a:lvl1pPr>
          </a:lstStyle>
          <a:p>
            <a:r>
              <a:rPr lang="ru-RU"/>
              <a:t>Заголовок (слайд с картинкой)</a:t>
            </a:r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0"/>
          </p:nvPr>
        </p:nvSpPr>
        <p:spPr>
          <a:xfrm>
            <a:off x="6623620" y="1255713"/>
            <a:ext cx="5052443" cy="5053012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5052443" cy="505301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‹#›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518970" y="2352189"/>
            <a:ext cx="6186111" cy="1680071"/>
          </a:xfrm>
          <a:prstGeom prst="rect">
            <a:avLst/>
          </a:prstGeom>
        </p:spPr>
        <p:txBody>
          <a:bodyPr anchor="ctr"/>
          <a:lstStyle>
            <a:lvl1pPr>
              <a:defRPr sz="6000" b="1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/>
              <a:t>Тема презентации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10" hasCustomPrompt="1"/>
          </p:nvPr>
        </p:nvSpPr>
        <p:spPr>
          <a:xfrm>
            <a:off x="515938" y="4202026"/>
            <a:ext cx="5583093" cy="91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/>
              <a:t>Подзаголовок </a:t>
            </a:r>
          </a:p>
        </p:txBody>
      </p:sp>
      <p:grpSp>
        <p:nvGrpSpPr>
          <p:cNvPr id="2" name="Группа 1"/>
          <p:cNvGrpSpPr/>
          <p:nvPr/>
        </p:nvGrpSpPr>
        <p:grpSpPr>
          <a:xfrm rot="20650248">
            <a:off x="5252889" y="-304800"/>
            <a:ext cx="9806190" cy="8239087"/>
            <a:chOff x="6365793" y="1379664"/>
            <a:chExt cx="7862991" cy="660642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" t="65336" r="54535" b="3433"/>
            <a:stretch>
              <a:fillRect/>
            </a:stretch>
          </p:blipFill>
          <p:spPr>
            <a:xfrm rot="8839375">
              <a:off x="7778801" y="1379664"/>
              <a:ext cx="6007565" cy="427277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40" r="56090" b="50756"/>
            <a:stretch>
              <a:fillRect/>
            </a:stretch>
          </p:blipFill>
          <p:spPr>
            <a:xfrm rot="21074776">
              <a:off x="9274367" y="2283617"/>
              <a:ext cx="4393634" cy="2171652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57" b="70098"/>
            <a:stretch>
              <a:fillRect/>
            </a:stretch>
          </p:blipFill>
          <p:spPr>
            <a:xfrm rot="9709632">
              <a:off x="7851958" y="2828255"/>
              <a:ext cx="5903026" cy="3927435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40" r="56090" b="50756"/>
            <a:stretch>
              <a:fillRect/>
            </a:stretch>
          </p:blipFill>
          <p:spPr>
            <a:xfrm rot="21074776">
              <a:off x="6365793" y="5031474"/>
              <a:ext cx="4393634" cy="2171652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51" r="55057" b="27134"/>
            <a:stretch>
              <a:fillRect/>
            </a:stretch>
          </p:blipFill>
          <p:spPr>
            <a:xfrm rot="20135242">
              <a:off x="8300183" y="4699463"/>
              <a:ext cx="5928601" cy="328662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" t="65336" r="54535" b="3433"/>
            <a:stretch>
              <a:fillRect/>
            </a:stretch>
          </p:blipFill>
          <p:spPr>
            <a:xfrm rot="19413232">
              <a:off x="8304348" y="5243198"/>
              <a:ext cx="3461732" cy="2462098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 rot="20650248">
            <a:off x="5252889" y="-304800"/>
            <a:ext cx="9806190" cy="8239087"/>
            <a:chOff x="6365793" y="1379664"/>
            <a:chExt cx="7862991" cy="6606424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" t="65336" r="54535" b="3433"/>
            <a:stretch>
              <a:fillRect/>
            </a:stretch>
          </p:blipFill>
          <p:spPr>
            <a:xfrm rot="8839375">
              <a:off x="7778801" y="1379664"/>
              <a:ext cx="6007565" cy="427277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40" r="56090" b="50756"/>
            <a:stretch>
              <a:fillRect/>
            </a:stretch>
          </p:blipFill>
          <p:spPr>
            <a:xfrm rot="21074776">
              <a:off x="9274367" y="2283617"/>
              <a:ext cx="4393634" cy="2171652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057" b="70098"/>
            <a:stretch>
              <a:fillRect/>
            </a:stretch>
          </p:blipFill>
          <p:spPr>
            <a:xfrm rot="9709632">
              <a:off x="7851958" y="2828255"/>
              <a:ext cx="5903026" cy="3927435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40" r="56090" b="50756"/>
            <a:stretch>
              <a:fillRect/>
            </a:stretch>
          </p:blipFill>
          <p:spPr>
            <a:xfrm rot="21074776">
              <a:off x="6365793" y="5031474"/>
              <a:ext cx="4393634" cy="2171652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951" r="55057" b="27134"/>
            <a:stretch>
              <a:fillRect/>
            </a:stretch>
          </p:blipFill>
          <p:spPr>
            <a:xfrm rot="20135242">
              <a:off x="8300183" y="4699463"/>
              <a:ext cx="5928601" cy="328662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5" t="65336" r="54535" b="3433"/>
            <a:stretch>
              <a:fillRect/>
            </a:stretch>
          </p:blipFill>
          <p:spPr>
            <a:xfrm rot="19413232">
              <a:off x="8304348" y="5243198"/>
              <a:ext cx="3461732" cy="2462098"/>
            </a:xfrm>
            <a:prstGeom prst="rect">
              <a:avLst/>
            </a:prstGeom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614733"/>
            <a:ext cx="1505902" cy="82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0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1">
    <p:bg>
      <p:bgPr>
        <a:blipFill dpi="0" rotWithShape="1">
          <a:blip r:embed="rId2">
            <a:alphaModFix amt="90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97"/>
          <a:stretch>
            <a:fillRect/>
          </a:stretch>
        </p:blipFill>
        <p:spPr>
          <a:xfrm>
            <a:off x="10970698" y="189288"/>
            <a:ext cx="1026981" cy="4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1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3 пункт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FAD2EA-E48A-4A5E-9B1D-945CA234C0B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1D1D1B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9996510" cy="491249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rPr lang="ru-RU" dirty="0"/>
              <a:t>Заголовок (слайд </a:t>
            </a:r>
            <a:r>
              <a:rPr lang="ru-RU" sz="2500" b="1" dirty="0">
                <a:latin typeface="Century Gothic" panose="020B0502020202020204" pitchFamily="34" charset="0"/>
                <a:ea typeface="+mn-lt"/>
                <a:cs typeface="+mn-lt"/>
              </a:rPr>
              <a:t>с 3 пунктами</a:t>
            </a:r>
            <a:r>
              <a:rPr lang="ru-RU" dirty="0"/>
              <a:t>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7" y="1255713"/>
            <a:ext cx="5139796" cy="166528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20F2AFEB-94FA-42E0-87EC-447F0F28F414}"/>
              </a:ext>
            </a:extLst>
          </p:cNvPr>
          <p:cNvGrpSpPr/>
          <p:nvPr userDrawn="1"/>
        </p:nvGrpSpPr>
        <p:grpSpPr>
          <a:xfrm>
            <a:off x="6547516" y="1926386"/>
            <a:ext cx="5205753" cy="903593"/>
            <a:chOff x="5807075" y="1453312"/>
            <a:chExt cx="3940175" cy="830580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70E6D5F2-0EB2-4778-B320-12FD0CE05AAD}"/>
                </a:ext>
              </a:extLst>
            </p:cNvPr>
            <p:cNvSpPr/>
            <p:nvPr/>
          </p:nvSpPr>
          <p:spPr>
            <a:xfrm>
              <a:off x="5807075" y="1453312"/>
              <a:ext cx="3940175" cy="830580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BBD25CD9-6FA5-4916-81A3-DF4580FAE3D0}"/>
                </a:ext>
              </a:extLst>
            </p:cNvPr>
            <p:cNvSpPr/>
            <p:nvPr/>
          </p:nvSpPr>
          <p:spPr>
            <a:xfrm>
              <a:off x="5941378" y="1556182"/>
              <a:ext cx="3696326" cy="62484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71842A9F-D7A9-477A-83BB-981CC6C2C7C4}"/>
                </a:ext>
              </a:extLst>
            </p:cNvPr>
            <p:cNvSpPr/>
            <p:nvPr/>
          </p:nvSpPr>
          <p:spPr>
            <a:xfrm>
              <a:off x="6013774" y="1678579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01</a:t>
              </a:r>
              <a:endParaRPr lang="ru-R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0DCE9496-9535-4F05-AC49-DBAD5826D7C9}"/>
              </a:ext>
            </a:extLst>
          </p:cNvPr>
          <p:cNvGrpSpPr/>
          <p:nvPr userDrawn="1"/>
        </p:nvGrpSpPr>
        <p:grpSpPr>
          <a:xfrm>
            <a:off x="6547516" y="3349400"/>
            <a:ext cx="5205753" cy="903593"/>
            <a:chOff x="5807075" y="2569642"/>
            <a:chExt cx="3940175" cy="830580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8C5E29F7-12FF-4428-A681-8782433E2175}"/>
                </a:ext>
              </a:extLst>
            </p:cNvPr>
            <p:cNvSpPr/>
            <p:nvPr/>
          </p:nvSpPr>
          <p:spPr>
            <a:xfrm>
              <a:off x="5807075" y="2569642"/>
              <a:ext cx="3940175" cy="83058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F48CA27A-8934-45D9-A3CA-FA8E4C7AC48D}"/>
                </a:ext>
              </a:extLst>
            </p:cNvPr>
            <p:cNvSpPr/>
            <p:nvPr/>
          </p:nvSpPr>
          <p:spPr>
            <a:xfrm>
              <a:off x="5941378" y="2672512"/>
              <a:ext cx="3696326" cy="62484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DCC6A72A-84D1-4A22-983D-9F1F3D98C1B0}"/>
                </a:ext>
              </a:extLst>
            </p:cNvPr>
            <p:cNvSpPr/>
            <p:nvPr/>
          </p:nvSpPr>
          <p:spPr>
            <a:xfrm>
              <a:off x="6013774" y="2799771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02</a:t>
              </a:r>
              <a:endParaRPr lang="ru-R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1AE6208-58E4-4E69-8303-603DC0348AF8}"/>
              </a:ext>
            </a:extLst>
          </p:cNvPr>
          <p:cNvGrpSpPr/>
          <p:nvPr userDrawn="1"/>
        </p:nvGrpSpPr>
        <p:grpSpPr>
          <a:xfrm>
            <a:off x="6547515" y="4705154"/>
            <a:ext cx="5205753" cy="903593"/>
            <a:chOff x="5807075" y="3685972"/>
            <a:chExt cx="3940175" cy="830580"/>
          </a:xfrm>
        </p:grpSpPr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E3FF4381-B8BF-449B-A8F9-D294983A6B32}"/>
                </a:ext>
              </a:extLst>
            </p:cNvPr>
            <p:cNvSpPr/>
            <p:nvPr/>
          </p:nvSpPr>
          <p:spPr>
            <a:xfrm>
              <a:off x="5807075" y="3685972"/>
              <a:ext cx="3940175" cy="83058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D8E26DAC-1A12-4CC7-8626-7540323A7113}"/>
                </a:ext>
              </a:extLst>
            </p:cNvPr>
            <p:cNvSpPr/>
            <p:nvPr/>
          </p:nvSpPr>
          <p:spPr>
            <a:xfrm>
              <a:off x="5941378" y="3784537"/>
              <a:ext cx="3696326" cy="62484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prstDash val="solid"/>
              <a:miter lim="800000"/>
            </a:ln>
            <a:effectLst>
              <a:outerShdw blurRad="50800" dist="38100" algn="l" rotWithShape="0">
                <a:prstClr val="black">
                  <a:alpha val="1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F2D90029-6ED2-46E9-B2FF-BAED2C1E02DA}"/>
                </a:ext>
              </a:extLst>
            </p:cNvPr>
            <p:cNvSpPr/>
            <p:nvPr/>
          </p:nvSpPr>
          <p:spPr>
            <a:xfrm>
              <a:off x="6013774" y="3912291"/>
              <a:ext cx="4924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chemeClr val="bg1"/>
                  </a:solidFill>
                  <a:latin typeface="+mj-lt"/>
                </a:rPr>
                <a:t>03</a:t>
              </a:r>
              <a:endParaRPr lang="ru-RU" sz="1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8A89C1ED-70CE-40B6-8834-321142CA110E}"/>
              </a:ext>
            </a:extLst>
          </p:cNvPr>
          <p:cNvGrpSpPr/>
          <p:nvPr userDrawn="1"/>
        </p:nvGrpSpPr>
        <p:grpSpPr>
          <a:xfrm rot="16200000">
            <a:off x="5497840" y="3067910"/>
            <a:ext cx="4721757" cy="1097361"/>
            <a:chOff x="4984749" y="685801"/>
            <a:chExt cx="4340225" cy="830580"/>
          </a:xfrm>
        </p:grpSpPr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4362E513-564B-410D-988B-27E58BB1F52E}"/>
                </a:ext>
              </a:extLst>
            </p:cNvPr>
            <p:cNvSpPr/>
            <p:nvPr/>
          </p:nvSpPr>
          <p:spPr>
            <a:xfrm>
              <a:off x="4984749" y="685801"/>
              <a:ext cx="4340225" cy="830580"/>
            </a:xfrm>
            <a:prstGeom prst="rect">
              <a:avLst/>
            </a:prstGeom>
            <a:solidFill>
              <a:schemeClr val="bg2"/>
            </a:solidFill>
            <a:ln w="12700" cap="flat">
              <a:noFill/>
              <a:prstDash val="solid"/>
              <a:miter lim="800000"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99351B99-C9A5-464F-A75E-8621988E2197}"/>
                </a:ext>
              </a:extLst>
            </p:cNvPr>
            <p:cNvSpPr/>
            <p:nvPr/>
          </p:nvSpPr>
          <p:spPr>
            <a:xfrm>
              <a:off x="5119052" y="788671"/>
              <a:ext cx="4071618" cy="624840"/>
            </a:xfrm>
            <a:prstGeom prst="rect">
              <a:avLst/>
            </a:prstGeom>
            <a:solidFill>
              <a:schemeClr val="tx2"/>
            </a:solidFill>
            <a:ln w="12700" cap="flat">
              <a:noFill/>
              <a:prstDash val="solid"/>
              <a:miter lim="800000"/>
            </a:ln>
            <a:effectLst>
              <a:outerShdw blurRad="114300" dist="38100" dir="2700000" algn="tl" rotWithShape="0">
                <a:prstClr val="black">
                  <a:alpha val="40000"/>
                </a:prst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:a16="http://schemas.microsoft.com/office/drawing/2014/main" id="{413E9B1B-8B35-4F84-8AA5-D1C922715B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67392" y="2109021"/>
            <a:ext cx="2771076" cy="547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4" name="Текст 5">
            <a:extLst>
              <a:ext uri="{FF2B5EF4-FFF2-40B4-BE49-F238E27FC236}">
                <a16:creationId xmlns:a16="http://schemas.microsoft.com/office/drawing/2014/main" id="{0DFD93F9-1C61-4943-A1E4-A3307C06FB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7392" y="3521109"/>
            <a:ext cx="2771076" cy="547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5" name="Текст 5">
            <a:extLst>
              <a:ext uri="{FF2B5EF4-FFF2-40B4-BE49-F238E27FC236}">
                <a16:creationId xmlns:a16="http://schemas.microsoft.com/office/drawing/2014/main" id="{74732E24-35A6-43A8-B15A-DC0A99FB66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67392" y="4878510"/>
            <a:ext cx="2771076" cy="547511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6" name="Текст 5">
            <a:extLst>
              <a:ext uri="{FF2B5EF4-FFF2-40B4-BE49-F238E27FC236}">
                <a16:creationId xmlns:a16="http://schemas.microsoft.com/office/drawing/2014/main" id="{2464B207-5C9E-4B8E-A255-3BC2D00AE0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 rot="16200000">
            <a:off x="5746885" y="3354806"/>
            <a:ext cx="4206748" cy="54751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7" name="Текст 9">
            <a:extLst>
              <a:ext uri="{FF2B5EF4-FFF2-40B4-BE49-F238E27FC236}">
                <a16:creationId xmlns:a16="http://schemas.microsoft.com/office/drawing/2014/main" id="{4C949AF2-101E-4AC1-AB66-3C8DBE2BA6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5937" y="3062101"/>
            <a:ext cx="5139796" cy="166528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8" name="Текст 9">
            <a:extLst>
              <a:ext uri="{FF2B5EF4-FFF2-40B4-BE49-F238E27FC236}">
                <a16:creationId xmlns:a16="http://schemas.microsoft.com/office/drawing/2014/main" id="{734E2BDB-0632-493D-9DB1-25A9C8149D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937" y="4864386"/>
            <a:ext cx="5139796" cy="1665287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tx2"/>
              </a:buClr>
              <a:buFont typeface="Century Gothic" panose="020B0502020202020204" pitchFamily="34" charset="0"/>
              <a:buNone/>
              <a:defRPr sz="16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5ED4866-6782-4005-A2C3-B8E42DA73C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2C99E7E-51D2-486F-B49F-2FA18117C1B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8D13F87-FEE1-4FCB-B6EE-3C6B360B29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70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екст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9996510" cy="491249"/>
          </a:xfrm>
          <a:prstGeom prst="rect">
            <a:avLst/>
          </a:prstGeom>
        </p:spPr>
        <p:txBody>
          <a:bodyPr/>
          <a:lstStyle>
            <a:lvl1pPr>
              <a:defRPr sz="2500" b="1"/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1FA9142-8A06-4423-9E83-4EF72C4D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13F87-FEE1-4FCB-B6EE-3C6B360B293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002EAC-F538-7122-C81F-7DE873E12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9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Слайд с текстом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D22078A-0498-0D75-7608-4AB148B96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3" r="81313"/>
          <a:stretch/>
        </p:blipFill>
        <p:spPr>
          <a:xfrm>
            <a:off x="0" y="5715000"/>
            <a:ext cx="2278380" cy="114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FB83AB-2501-919C-244B-7AF00886D6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1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криншото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2311914-1886-0F6C-18B2-10101CCABFA7}"/>
              </a:ext>
            </a:extLst>
          </p:cNvPr>
          <p:cNvSpPr/>
          <p:nvPr userDrawn="1"/>
        </p:nvSpPr>
        <p:spPr>
          <a:xfrm rot="1596471">
            <a:off x="10860951" y="1401199"/>
            <a:ext cx="633727" cy="6337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BCE75A-38A5-E5E6-E15C-2C463E9D0F21}"/>
              </a:ext>
            </a:extLst>
          </p:cNvPr>
          <p:cNvSpPr/>
          <p:nvPr userDrawn="1"/>
        </p:nvSpPr>
        <p:spPr>
          <a:xfrm rot="2745581">
            <a:off x="11156717" y="1309729"/>
            <a:ext cx="778363" cy="778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C02E4C-2C3B-44F7-AC2E-EFEDA7CA7E8C}"/>
              </a:ext>
            </a:extLst>
          </p:cNvPr>
          <p:cNvSpPr/>
          <p:nvPr userDrawn="1"/>
        </p:nvSpPr>
        <p:spPr>
          <a:xfrm>
            <a:off x="0" y="0"/>
            <a:ext cx="65125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1D1D1B"/>
              </a:solidFill>
              <a:effectLst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9996510" cy="491249"/>
          </a:xfrm>
          <a:prstGeom prst="rect">
            <a:avLst/>
          </a:prstGeom>
        </p:spPr>
        <p:txBody>
          <a:bodyPr/>
          <a:lstStyle>
            <a:lvl1pPr algn="l">
              <a:defRPr sz="2500" b="1"/>
            </a:lvl1pPr>
          </a:lstStyle>
          <a:p>
            <a:r>
              <a:rPr lang="ru-RU" dirty="0"/>
              <a:t>Заголовок (слайд со скриншотом)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92A83-1F24-43A5-B879-AA1C8456A5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9" y="1262063"/>
            <a:ext cx="4470929" cy="5046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4D8D4F8-094C-4FAC-81AB-ACD35AE09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74080" y="1910079"/>
            <a:ext cx="5628958" cy="36874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1401BA3-6F72-449B-932A-FEB8F522F80B}"/>
              </a:ext>
            </a:extLst>
          </p:cNvPr>
          <p:cNvGrpSpPr/>
          <p:nvPr userDrawn="1"/>
        </p:nvGrpSpPr>
        <p:grpSpPr>
          <a:xfrm>
            <a:off x="4986868" y="1260756"/>
            <a:ext cx="7600235" cy="4999361"/>
            <a:chOff x="4986868" y="1260756"/>
            <a:chExt cx="7600235" cy="499936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EF90A23-1DC1-4027-BE30-AF2328D9F4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68" y="1260756"/>
              <a:ext cx="7600235" cy="4999361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834E973-13B1-4C9C-9CA4-64B230D14C1A}"/>
                </a:ext>
              </a:extLst>
            </p:cNvPr>
            <p:cNvSpPr/>
            <p:nvPr userDrawn="1"/>
          </p:nvSpPr>
          <p:spPr>
            <a:xfrm>
              <a:off x="8485316" y="5695492"/>
              <a:ext cx="710057" cy="149521"/>
            </a:xfrm>
            <a:prstGeom prst="rect">
              <a:avLst/>
            </a:prstGeom>
            <a:solidFill>
              <a:srgbClr val="1E1E1E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FC3A6C-1E51-458B-8083-EB2A3C291E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D13F87-FEE1-4FCB-B6EE-3C6B360B293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0C6F750-2220-C5CB-18B6-4C447C00C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4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криншото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9996510" cy="491249"/>
          </a:xfrm>
          <a:prstGeom prst="rect">
            <a:avLst/>
          </a:prstGeom>
        </p:spPr>
        <p:txBody>
          <a:bodyPr/>
          <a:lstStyle>
            <a:lvl1pPr algn="l">
              <a:defRPr sz="2500" b="1"/>
            </a:lvl1pPr>
          </a:lstStyle>
          <a:p>
            <a:r>
              <a:rPr lang="ru-RU" dirty="0"/>
              <a:t>Заголовок (слайд со скриншотом)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92A83-1F24-43A5-B879-AA1C8456A5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5133" y="1595119"/>
            <a:ext cx="4470929" cy="471360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4D8D4F8-094C-4FAC-81AB-ACD35AE09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572" y="1908491"/>
            <a:ext cx="5628958" cy="368744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1401BA3-6F72-449B-932A-FEB8F522F80B}"/>
              </a:ext>
            </a:extLst>
          </p:cNvPr>
          <p:cNvGrpSpPr/>
          <p:nvPr userDrawn="1"/>
        </p:nvGrpSpPr>
        <p:grpSpPr>
          <a:xfrm>
            <a:off x="-202907" y="1252532"/>
            <a:ext cx="7600235" cy="4999361"/>
            <a:chOff x="4986868" y="1260756"/>
            <a:chExt cx="7600235" cy="4999361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EF90A23-1DC1-4027-BE30-AF2328D9F4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868" y="1260756"/>
              <a:ext cx="7600235" cy="4999361"/>
            </a:xfrm>
            <a:prstGeom prst="rect">
              <a:avLst/>
            </a:prstGeom>
          </p:spPr>
        </p:pic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9834E973-13B1-4C9C-9CA4-64B230D14C1A}"/>
                </a:ext>
              </a:extLst>
            </p:cNvPr>
            <p:cNvSpPr/>
            <p:nvPr userDrawn="1"/>
          </p:nvSpPr>
          <p:spPr>
            <a:xfrm>
              <a:off x="8485316" y="5695492"/>
              <a:ext cx="710057" cy="149521"/>
            </a:xfrm>
            <a:prstGeom prst="rect">
              <a:avLst/>
            </a:prstGeom>
            <a:solidFill>
              <a:srgbClr val="1E1E1E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5C88707-2B65-4029-95D2-E3631C5AB7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D13F87-FEE1-4FCB-B6EE-3C6B360B293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E72AF44-6C8E-598B-6B2B-E4F31782F0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о скриншото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9996510" cy="491249"/>
          </a:xfrm>
          <a:prstGeom prst="rect">
            <a:avLst/>
          </a:prstGeom>
        </p:spPr>
        <p:txBody>
          <a:bodyPr/>
          <a:lstStyle>
            <a:lvl1pPr algn="l">
              <a:defRPr sz="2500" b="1"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со скриншотом)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92A83-1F24-43A5-B879-AA1C8456A5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82384"/>
            <a:ext cx="11160124" cy="626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44D8D4F8-094C-4FAC-81AB-ACD35AE096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2150352"/>
            <a:ext cx="11160125" cy="415837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12A354D-0A17-4DC3-8C18-ED98BD57DA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8D13F87-FEE1-4FCB-B6EE-3C6B360B293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228BFF-0E4D-75F3-980C-113F45877D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2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текстом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59E2-61C5-433D-97F1-F2AE0A6BF9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549275"/>
            <a:ext cx="11160126" cy="491249"/>
          </a:xfrm>
          <a:prstGeom prst="rect">
            <a:avLst/>
          </a:prstGeom>
        </p:spPr>
        <p:txBody>
          <a:bodyPr/>
          <a:lstStyle>
            <a:lvl1pPr>
              <a:defRPr sz="2500" b="1">
                <a:solidFill>
                  <a:schemeClr val="tx2"/>
                </a:solidFill>
                <a:latin typeface="Montserrat Black" panose="00000A00000000000000" pitchFamily="2" charset="-52"/>
              </a:defRPr>
            </a:lvl1pPr>
          </a:lstStyle>
          <a:p>
            <a:r>
              <a:rPr lang="ru-RU" dirty="0"/>
              <a:t>Заголовок (слайд с текстом)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4D06642-A9AD-4D59-9BCE-09900CC072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255713"/>
            <a:ext cx="11160124" cy="50530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 typeface="Century Gothic" panose="020B0502020202020204" pitchFamily="34" charset="0"/>
              <a:buNone/>
              <a:defRPr sz="2000"/>
            </a:lvl1pPr>
            <a:lvl2pPr marL="6858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800"/>
            </a:lvl2pPr>
            <a:lvl3pPr marL="11430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600"/>
            </a:lvl3pPr>
            <a:lvl4pPr marL="16002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400"/>
            </a:lvl4pPr>
            <a:lvl5pPr marL="2057400" indent="-228600">
              <a:buClr>
                <a:schemeClr val="tx2"/>
              </a:buClr>
              <a:buFont typeface="Century Gothic" panose="020B0502020202020204" pitchFamily="34" charset="0"/>
              <a:buChar char="●"/>
              <a:defRPr sz="1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E0474C1-2A54-4BDC-A243-29E5A86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26983A-7FC9-5CA8-5F66-A89E2F870E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11040329" y="169315"/>
            <a:ext cx="978634" cy="4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2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9D40E86-26F3-4A12-80DB-49395B8FE3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712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08D13F87-FEE1-4FCB-B6EE-3C6B360B29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18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61" r:id="rId3"/>
    <p:sldLayoutId id="2147483651" r:id="rId4"/>
    <p:sldLayoutId id="2147483687" r:id="rId5"/>
    <p:sldLayoutId id="2147483668" r:id="rId6"/>
    <p:sldLayoutId id="2147483669" r:id="rId7"/>
    <p:sldLayoutId id="2147483671" r:id="rId8"/>
    <p:sldLayoutId id="2147483686" r:id="rId9"/>
    <p:sldLayoutId id="2147483709" r:id="rId10"/>
    <p:sldLayoutId id="2147483701" r:id="rId11"/>
    <p:sldLayoutId id="2147483692" r:id="rId12"/>
    <p:sldLayoutId id="2147483708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55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ales@art-bank.info" TargetMode="External"/><Relationship Id="rId4" Type="http://schemas.openxmlformats.org/officeDocument/2006/relationships/hyperlink" Target="http://www.art-bank.info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ales@art-bank.info" TargetMode="External"/><Relationship Id="rId4" Type="http://schemas.openxmlformats.org/officeDocument/2006/relationships/hyperlink" Target="http://www.art-bank.inf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gisp.gov.ru/goods/#/product/39257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sp.gov.ru/pprf/marketplace/#/product/ac9c512d-43ce-4600-aca4-bffb8acd4766" TargetMode="External"/><Relationship Id="rId5" Type="http://schemas.openxmlformats.org/officeDocument/2006/relationships/hyperlink" Target="https://gisp.gov.ru/goods/#/product/3925703" TargetMode="External"/><Relationship Id="rId4" Type="http://schemas.openxmlformats.org/officeDocument/2006/relationships/hyperlink" Target="https://gisp.gov.ru/goods/#/product/392570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130E0-D61B-4A7F-A873-E9BA65EA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591" y="1861226"/>
            <a:ext cx="6887304" cy="3589904"/>
          </a:xfrm>
        </p:spPr>
        <p:txBody>
          <a:bodyPr/>
          <a:lstStyle/>
          <a:p>
            <a:r>
              <a:rPr lang="ru-RU" sz="4800" dirty="0">
                <a:solidFill>
                  <a:schemeClr val="accent2"/>
                </a:solidFill>
              </a:rPr>
              <a:t>АРТ-БАНК</a:t>
            </a:r>
            <a:br>
              <a:rPr lang="ru-RU" sz="4800" dirty="0">
                <a:solidFill>
                  <a:schemeClr val="accent2"/>
                </a:solidFill>
              </a:rPr>
            </a:br>
            <a:r>
              <a:rPr lang="ru-RU" sz="4800" dirty="0">
                <a:solidFill>
                  <a:schemeClr val="accent4"/>
                </a:solidFill>
              </a:rPr>
              <a:t>Демонстрация функционального </a:t>
            </a:r>
            <a:br>
              <a:rPr lang="ru-RU" sz="4800" dirty="0">
                <a:solidFill>
                  <a:schemeClr val="accent4"/>
                </a:solidFill>
              </a:rPr>
            </a:br>
            <a:r>
              <a:rPr lang="ru-RU" sz="4800" dirty="0">
                <a:solidFill>
                  <a:schemeClr val="accent4"/>
                </a:solidFill>
              </a:rPr>
              <a:t>и нагрузочного тестирования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6712B7-4DC8-4BCB-EE54-A5BC6C16E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606551" y="549275"/>
            <a:ext cx="1805338" cy="772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898DD6-B410-B00C-9622-EFC89764F187}"/>
              </a:ext>
            </a:extLst>
          </p:cNvPr>
          <p:cNvSpPr txBox="1"/>
          <p:nvPr/>
        </p:nvSpPr>
        <p:spPr>
          <a:xfrm>
            <a:off x="2522324" y="5990691"/>
            <a:ext cx="1810592" cy="287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100" rtlCol="0" anchor="t">
            <a:spAutoFit/>
          </a:bodyPr>
          <a:lstStyle/>
          <a:p>
            <a:r>
              <a:rPr lang="en-US" altLang="en-US" sz="12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www.art-bank.info</a:t>
            </a:r>
            <a:r>
              <a:rPr lang="ru-RU" altLang="en-US" sz="1200" b="0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F4B449-5EF3-41AC-0D18-CD621BF3D345}"/>
              </a:ext>
            </a:extLst>
          </p:cNvPr>
          <p:cNvSpPr txBox="1"/>
          <p:nvPr/>
        </p:nvSpPr>
        <p:spPr>
          <a:xfrm>
            <a:off x="545591" y="5990691"/>
            <a:ext cx="1810592" cy="287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10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sales@art-bank.info</a:t>
            </a:r>
            <a:endParaRPr lang="ru-RU" sz="1200" b="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8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BF95-D0BF-4507-A9C1-BB35951B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37" y="549275"/>
            <a:ext cx="10840126" cy="491249"/>
          </a:xfrm>
        </p:spPr>
        <p:txBody>
          <a:bodyPr/>
          <a:lstStyle/>
          <a:p>
            <a:r>
              <a:rPr lang="ru-RU" sz="4000" dirty="0"/>
              <a:t>Тестовый план </a:t>
            </a:r>
            <a:r>
              <a:rPr lang="de-DE" sz="4000" dirty="0"/>
              <a:t>Apache </a:t>
            </a:r>
            <a:r>
              <a:rPr lang="de-DE" sz="4000" dirty="0" err="1"/>
              <a:t>JMeter</a:t>
            </a:r>
            <a:endParaRPr lang="ru-RU" altLang="en-US" sz="4000" b="1" dirty="0">
              <a:latin typeface="Arial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C89D85-47C5-4538-9240-4701F4941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41BE82-C616-4F6F-83AD-59A1F9FB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937" y="1995014"/>
            <a:ext cx="10235954" cy="4213595"/>
          </a:xfrm>
          <a:prstGeom prst="roundRect">
            <a:avLst>
              <a:gd name="adj" fmla="val 3144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17">
            <a:extLst>
              <a:ext uri="{FF2B5EF4-FFF2-40B4-BE49-F238E27FC236}">
                <a16:creationId xmlns:a16="http://schemas.microsoft.com/office/drawing/2014/main" id="{74F24542-9760-4353-BA0C-CD6FF2D2E2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5937" y="1139282"/>
            <a:ext cx="10235954" cy="855732"/>
          </a:xfrm>
        </p:spPr>
        <p:txBody>
          <a:bodyPr/>
          <a:lstStyle/>
          <a:p>
            <a:r>
              <a:rPr lang="ru-RU" dirty="0"/>
              <a:t>В тестовом плане настроена отправка сообщений в формате </a:t>
            </a:r>
            <a:r>
              <a:rPr lang="en-US" dirty="0"/>
              <a:t>ISO</a:t>
            </a:r>
            <a:r>
              <a:rPr lang="ru-RU" dirty="0"/>
              <a:t> 8583 в соответствии с профилем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302864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408D0DA-D692-4CE9-9D2A-B7E1702685AD}"/>
              </a:ext>
            </a:extLst>
          </p:cNvPr>
          <p:cNvSpPr txBox="1"/>
          <p:nvPr/>
        </p:nvSpPr>
        <p:spPr>
          <a:xfrm>
            <a:off x="982980" y="547956"/>
            <a:ext cx="10226040" cy="490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3200" dirty="0">
                <a:solidFill>
                  <a:schemeClr val="tx2"/>
                </a:solidFill>
              </a:rPr>
              <a:t>Значения БД на начало тестов ФТ и НТ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624A87-FB5A-47D8-89AA-0198DAF156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84" y="1247917"/>
            <a:ext cx="10793331" cy="5223368"/>
          </a:xfrm>
          <a:prstGeom prst="roundRect">
            <a:avLst>
              <a:gd name="adj" fmla="val 3144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1708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0A7AF2-7035-9523-0C2F-1CEE563CB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83321-4E6A-4886-4656-6A5188D2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99" y="175554"/>
            <a:ext cx="10904563" cy="491249"/>
          </a:xfrm>
        </p:spPr>
        <p:txBody>
          <a:bodyPr/>
          <a:lstStyle/>
          <a:p>
            <a:r>
              <a:rPr lang="ru-RU" sz="3600" dirty="0"/>
              <a:t>Количество операций, </a:t>
            </a:r>
            <a:br>
              <a:rPr lang="ru-RU" sz="3600" dirty="0"/>
            </a:br>
            <a:r>
              <a:rPr lang="ru-RU" sz="3600" dirty="0"/>
              <a:t>заведенных по результатам 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44ADDA-6D94-79EE-5394-9A4A8E21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12</a:t>
            </a:fld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F9AD00FC-599B-D8FC-4994-0188C0A331A5}"/>
              </a:ext>
            </a:extLst>
          </p:cNvPr>
          <p:cNvSpPr txBox="1"/>
          <p:nvPr/>
        </p:nvSpPr>
        <p:spPr>
          <a:xfrm>
            <a:off x="771502" y="1343383"/>
            <a:ext cx="7206637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1. Количество сгенерированных транзакций на протяжении НТ (общее)</a:t>
            </a: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5DDA2EEC-29B1-3D05-3642-D04BECCC8128}"/>
              </a:ext>
            </a:extLst>
          </p:cNvPr>
          <p:cNvSpPr txBox="1"/>
          <p:nvPr/>
        </p:nvSpPr>
        <p:spPr>
          <a:xfrm>
            <a:off x="771500" y="2794967"/>
            <a:ext cx="841822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2. Количество сгенерированных транзакций на протяжении НТ (по их видам)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B345634-F5C1-22CE-F2C1-B74376D6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68" y="3057247"/>
            <a:ext cx="6393858" cy="1666278"/>
          </a:xfrm>
          <a:prstGeom prst="roundRect">
            <a:avLst>
              <a:gd name="adj" fmla="val 31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Текст 2">
            <a:extLst>
              <a:ext uri="{FF2B5EF4-FFF2-40B4-BE49-F238E27FC236}">
                <a16:creationId xmlns:a16="http://schemas.microsoft.com/office/drawing/2014/main" id="{628071A9-A3D8-AD41-3AB9-8A71718E5108}"/>
              </a:ext>
            </a:extLst>
          </p:cNvPr>
          <p:cNvSpPr txBox="1"/>
          <p:nvPr/>
        </p:nvSpPr>
        <p:spPr>
          <a:xfrm>
            <a:off x="771502" y="4765567"/>
            <a:ext cx="8296298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/>
              <a:t>3. </a:t>
            </a:r>
            <a:r>
              <a:rPr lang="ru-RU" sz="1400" b="1" dirty="0"/>
              <a:t>Количество уникальных «своих» карт участвовавших в НТ (по видам операций)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A73A7B-4900-62BD-B164-8E33B6E2E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8" y="5069466"/>
            <a:ext cx="5954470" cy="1521768"/>
          </a:xfrm>
          <a:prstGeom prst="roundRect">
            <a:avLst>
              <a:gd name="adj" fmla="val 31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18A66D5-F516-D9BF-1184-F8760EB2A9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502" y="1603068"/>
            <a:ext cx="7588960" cy="1070563"/>
          </a:xfrm>
          <a:prstGeom prst="roundRect">
            <a:avLst>
              <a:gd name="adj" fmla="val 31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4402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FD46E-43A8-8978-BA0B-0E9CC5B79E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02F4C-AC85-CD79-B30A-BD6D7F2A6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39" y="280950"/>
            <a:ext cx="9795541" cy="491249"/>
          </a:xfrm>
        </p:spPr>
        <p:txBody>
          <a:bodyPr/>
          <a:lstStyle/>
          <a:p>
            <a:r>
              <a:rPr lang="ru-RU" sz="3600" dirty="0"/>
              <a:t>Количество операций, </a:t>
            </a:r>
            <a:br>
              <a:rPr lang="ru-RU" sz="3600" dirty="0"/>
            </a:br>
            <a:r>
              <a:rPr lang="ru-RU" sz="3600" dirty="0"/>
              <a:t>заведенных по результатам НТ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988B5B-44AC-091B-F7BC-0413CD6B6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13</a:t>
            </a:fld>
            <a:endParaRPr lang="ru-RU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88CD10C-2D28-AB1A-8914-6773BAB92FB7}"/>
              </a:ext>
            </a:extLst>
          </p:cNvPr>
          <p:cNvSpPr txBox="1"/>
          <p:nvPr/>
        </p:nvSpPr>
        <p:spPr>
          <a:xfrm>
            <a:off x="996940" y="1376353"/>
            <a:ext cx="10021580" cy="3651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/>
              <a:t>4. Количество возвратов покупок по оригинальным операциям покупок из первоначального заполнения базы данных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3FF385E-8F0B-490D-9BD8-55F76C6F0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940" y="1917756"/>
            <a:ext cx="10198121" cy="4499171"/>
          </a:xfrm>
          <a:prstGeom prst="roundRect">
            <a:avLst>
              <a:gd name="adj" fmla="val 1694"/>
            </a:avLst>
          </a:prstGeom>
          <a:ln>
            <a:solidFill>
              <a:srgbClr val="D1D1D1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3306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FF954-D7F9-F6C1-0469-1883C6A2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82" y="549275"/>
            <a:ext cx="10844180" cy="491249"/>
          </a:xfrm>
        </p:spPr>
        <p:txBody>
          <a:bodyPr/>
          <a:lstStyle/>
          <a:p>
            <a:r>
              <a:rPr lang="ru-RU" sz="3600" dirty="0"/>
              <a:t>Графики метрик базы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F5C80-178D-F39D-A97D-C1FD1B93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890A2B-1A55-4A84-BF8E-C9B6C700E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82" y="1363614"/>
            <a:ext cx="10528236" cy="2455467"/>
          </a:xfrm>
          <a:prstGeom prst="roundRect">
            <a:avLst>
              <a:gd name="adj" fmla="val 314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5B5CAD-0AFD-47B4-98FE-E9778515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883" y="4042985"/>
            <a:ext cx="10528236" cy="2428300"/>
          </a:xfrm>
          <a:prstGeom prst="roundRect">
            <a:avLst>
              <a:gd name="adj" fmla="val 3144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945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FF954-D7F9-F6C1-0469-1883C6A2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273" y="256860"/>
            <a:ext cx="8468140" cy="491249"/>
          </a:xfrm>
        </p:spPr>
        <p:txBody>
          <a:bodyPr/>
          <a:lstStyle/>
          <a:p>
            <a:pPr algn="ctr"/>
            <a:r>
              <a:rPr lang="ru-RU" sz="3600" dirty="0"/>
              <a:t>Графики метрик базы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F5C80-178D-F39D-A97D-C1FD1B93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16157F-E8E4-49B5-B032-ACAD4AC55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74" y="886432"/>
            <a:ext cx="8468139" cy="1855046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4028E4-913D-407F-B800-E7A3437F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274" y="4820816"/>
            <a:ext cx="8468139" cy="1864925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2076732-7AD6-4F30-B841-8447DC5A2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274" y="2790739"/>
            <a:ext cx="8468139" cy="1927651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3797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EFF954-D7F9-F6C1-0469-1883C6A26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261" y="413473"/>
            <a:ext cx="8793478" cy="491249"/>
          </a:xfrm>
        </p:spPr>
        <p:txBody>
          <a:bodyPr/>
          <a:lstStyle/>
          <a:p>
            <a:pPr algn="ctr"/>
            <a:r>
              <a:rPr lang="ru-RU" sz="3600" dirty="0"/>
              <a:t>Графики метрик </a:t>
            </a:r>
            <a:r>
              <a:rPr lang="de-DE" sz="3600" dirty="0"/>
              <a:t>Apache </a:t>
            </a:r>
            <a:r>
              <a:rPr lang="de-DE" sz="3600" dirty="0" err="1"/>
              <a:t>JMeter</a:t>
            </a:r>
            <a:r>
              <a:rPr lang="ru-RU" sz="3600" dirty="0"/>
              <a:t> 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7A3BD42C-3A55-8610-C855-2F29199856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5991" y="1004255"/>
            <a:ext cx="8360016" cy="491249"/>
          </a:xfrm>
        </p:spPr>
        <p:txBody>
          <a:bodyPr/>
          <a:lstStyle/>
          <a:p>
            <a:pPr algn="ctr"/>
            <a:r>
              <a:rPr lang="ru-RU" sz="1400" b="1" dirty="0"/>
              <a:t>Общие графики по скорости ответов на запросы.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10F5C80-178D-F39D-A97D-C1FD1B937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770461-4ECA-5233-494B-AE1E873E4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992" y="1381049"/>
            <a:ext cx="8360016" cy="4571305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2908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30E1-2440-3E7F-73B1-EE26EEC13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F4E7D9-307C-F39D-3BE9-70953283A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52" y="1409905"/>
            <a:ext cx="3480041" cy="2184500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40FF8F7-825E-CEB1-A005-5CAF119F3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255" y="1415199"/>
            <a:ext cx="3480043" cy="2173912"/>
          </a:xfrm>
          <a:prstGeom prst="rect">
            <a:avLst/>
          </a:prstGeom>
          <a:ln>
            <a:solidFill>
              <a:srgbClr val="D1D1D1"/>
            </a:solidFill>
          </a:ln>
          <a:effectLst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FD8480A-1677-A3C8-5474-E0DAF4D9E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281" y="1401390"/>
            <a:ext cx="3949066" cy="2201530"/>
          </a:xfrm>
          <a:prstGeom prst="rect">
            <a:avLst/>
          </a:prstGeom>
          <a:ln>
            <a:solidFill>
              <a:srgbClr val="D1D1D1"/>
            </a:solidFill>
          </a:ln>
          <a:effectLst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E9EAE6-BCE9-DA2C-2A37-73AD8B635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52" y="3670403"/>
            <a:ext cx="3480041" cy="2349204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C7FBB5-09BD-4631-5B1F-EC544054A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53" y="549275"/>
            <a:ext cx="10919397" cy="491249"/>
          </a:xfrm>
        </p:spPr>
        <p:txBody>
          <a:bodyPr/>
          <a:lstStyle/>
          <a:p>
            <a:pPr algn="ctr"/>
            <a:r>
              <a:rPr lang="ru-RU" sz="3600" dirty="0"/>
              <a:t>Графики метрик </a:t>
            </a:r>
            <a:r>
              <a:rPr lang="de-DE" sz="3600" dirty="0"/>
              <a:t>Apache </a:t>
            </a:r>
            <a:r>
              <a:rPr lang="de-DE" sz="3600" dirty="0" err="1"/>
              <a:t>JMeter</a:t>
            </a:r>
            <a:r>
              <a:rPr lang="ru-RU" sz="36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ADC60-68EF-0D90-9C43-F0879F64E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17</a:t>
            </a:fld>
            <a:endParaRPr lang="ru-RU"/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2AEDDC70-D9AC-A326-2EB9-37EDA6FC9628}"/>
              </a:ext>
            </a:extLst>
          </p:cNvPr>
          <p:cNvSpPr txBox="1"/>
          <p:nvPr/>
        </p:nvSpPr>
        <p:spPr>
          <a:xfrm>
            <a:off x="1691647" y="1423714"/>
            <a:ext cx="1682344" cy="24988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/>
              <a:t>pos_them_on_us</a:t>
            </a:r>
            <a:r>
              <a:rPr lang="ru-RU" sz="1200" b="1" dirty="0"/>
              <a:t> 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3668D155-4BD7-E37C-B3C5-61583E21C203}"/>
              </a:ext>
            </a:extLst>
          </p:cNvPr>
          <p:cNvSpPr txBox="1"/>
          <p:nvPr/>
        </p:nvSpPr>
        <p:spPr>
          <a:xfrm>
            <a:off x="1474883" y="3661641"/>
            <a:ext cx="2115873" cy="290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/>
              <a:t>pos_them_on_us_cancel</a:t>
            </a:r>
            <a:r>
              <a:rPr lang="ru-RU" sz="1200" b="1" dirty="0"/>
              <a:t> 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E345A3E2-F00C-C6CF-6F73-6DDF31B3EDCA}"/>
              </a:ext>
            </a:extLst>
          </p:cNvPr>
          <p:cNvSpPr txBox="1"/>
          <p:nvPr/>
        </p:nvSpPr>
        <p:spPr>
          <a:xfrm>
            <a:off x="5067349" y="1411218"/>
            <a:ext cx="1550659" cy="216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/>
              <a:t>pos_us_on_them</a:t>
            </a:r>
            <a:r>
              <a:rPr lang="ru-RU" sz="1200" b="1" dirty="0"/>
              <a:t> 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4164E889-A826-75BC-87FC-48E331A5FE0F}"/>
              </a:ext>
            </a:extLst>
          </p:cNvPr>
          <p:cNvSpPr txBox="1"/>
          <p:nvPr/>
        </p:nvSpPr>
        <p:spPr>
          <a:xfrm>
            <a:off x="8973095" y="1405346"/>
            <a:ext cx="1550659" cy="216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dirty="0" err="1"/>
              <a:t>pos_us_on_us</a:t>
            </a:r>
            <a:r>
              <a:rPr lang="ru-RU" sz="1200" b="1" dirty="0"/>
              <a:t> 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AC0A1A9-1F9B-6016-41FA-99F51DFD73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8157" y="3652754"/>
            <a:ext cx="3959314" cy="2384503"/>
          </a:xfrm>
          <a:prstGeom prst="rect">
            <a:avLst/>
          </a:prstGeom>
          <a:ln>
            <a:solidFill>
              <a:srgbClr val="D1D1D1"/>
            </a:solidFill>
          </a:ln>
          <a:effectLst/>
        </p:spPr>
      </p:pic>
      <p:sp>
        <p:nvSpPr>
          <p:cNvPr id="17" name="Текст 2">
            <a:extLst>
              <a:ext uri="{FF2B5EF4-FFF2-40B4-BE49-F238E27FC236}">
                <a16:creationId xmlns:a16="http://schemas.microsoft.com/office/drawing/2014/main" id="{47983BD6-34D9-073C-E46B-AFFF8277C838}"/>
              </a:ext>
            </a:extLst>
          </p:cNvPr>
          <p:cNvSpPr txBox="1"/>
          <p:nvPr/>
        </p:nvSpPr>
        <p:spPr>
          <a:xfrm>
            <a:off x="8665503" y="3684799"/>
            <a:ext cx="1919837" cy="2165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err="1"/>
              <a:t>pos_us_on_us_cancel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D089650-E403-26B8-8193-57B852C02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32" y="3680318"/>
            <a:ext cx="3490288" cy="2329374"/>
          </a:xfrm>
          <a:prstGeom prst="rect">
            <a:avLst/>
          </a:prstGeom>
          <a:ln>
            <a:solidFill>
              <a:srgbClr val="D1D1D1"/>
            </a:solidFill>
          </a:ln>
          <a:effectLst/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id="{39456FF1-AA14-4900-79DB-7C843CF37051}"/>
              </a:ext>
            </a:extLst>
          </p:cNvPr>
          <p:cNvSpPr txBox="1"/>
          <p:nvPr/>
        </p:nvSpPr>
        <p:spPr>
          <a:xfrm>
            <a:off x="4754034" y="3684799"/>
            <a:ext cx="2177289" cy="2591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200" b="1" err="1"/>
              <a:t>pos_as_on_them_cancel </a:t>
            </a:r>
          </a:p>
        </p:txBody>
      </p:sp>
    </p:spTree>
    <p:extLst>
      <p:ext uri="{BB962C8B-B14F-4D97-AF65-F5344CB8AC3E}">
        <p14:creationId xmlns:p14="http://schemas.microsoft.com/office/powerpoint/2010/main" val="197035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19F338-184D-4165-84F6-1B988FCDE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88" y="571565"/>
            <a:ext cx="8395992" cy="491249"/>
          </a:xfrm>
        </p:spPr>
        <p:txBody>
          <a:bodyPr/>
          <a:lstStyle/>
          <a:p>
            <a:r>
              <a:rPr lang="ru-RU" sz="3600" dirty="0"/>
              <a:t>Графики метрик </a:t>
            </a:r>
            <a:r>
              <a:rPr lang="de-DE" sz="3600" dirty="0"/>
              <a:t>Apache </a:t>
            </a:r>
            <a:r>
              <a:rPr lang="de-DE" sz="3600" dirty="0" err="1"/>
              <a:t>JMeter</a:t>
            </a:r>
            <a:r>
              <a:rPr lang="ru-RU" sz="3600" dirty="0"/>
              <a:t> </a:t>
            </a:r>
          </a:p>
        </p:txBody>
      </p:sp>
      <p:sp>
        <p:nvSpPr>
          <p:cNvPr id="6" name="Текст 2">
            <a:extLst>
              <a:ext uri="{FF2B5EF4-FFF2-40B4-BE49-F238E27FC236}">
                <a16:creationId xmlns:a16="http://schemas.microsoft.com/office/drawing/2014/main" id="{5CA6FD84-45DE-723D-5963-25C953D7C4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78490" y="1178415"/>
            <a:ext cx="1937550" cy="357268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 err="1">
                <a:solidFill>
                  <a:schemeClr val="accent4"/>
                </a:solidFill>
              </a:rPr>
              <a:t>atm_us_on_us</a:t>
            </a:r>
            <a:endParaRPr lang="ru-RU" sz="1400" b="1" dirty="0">
              <a:solidFill>
                <a:schemeClr val="accent4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FAE16C-2702-8B75-ADA8-E39E4E2CD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EC060-5407-EC5F-2B76-D3DF1799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63" y="1651284"/>
            <a:ext cx="7523540" cy="4734530"/>
          </a:xfrm>
          <a:prstGeom prst="roundRect">
            <a:avLst>
              <a:gd name="adj" fmla="val 0"/>
            </a:avLst>
          </a:prstGeom>
          <a:ln>
            <a:solidFill>
              <a:srgbClr val="D1D1D1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8890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D3D9C-D66C-2FEC-2B7D-C5FF3EBC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984" y="239516"/>
            <a:ext cx="7812722" cy="491249"/>
          </a:xfrm>
        </p:spPr>
        <p:txBody>
          <a:bodyPr/>
          <a:lstStyle/>
          <a:p>
            <a:r>
              <a:rPr lang="ru-RU" sz="2800" dirty="0"/>
              <a:t>Показатели </a:t>
            </a:r>
            <a:r>
              <a:rPr lang="en-US" sz="2800" dirty="0"/>
              <a:t>TPS</a:t>
            </a:r>
            <a:r>
              <a:rPr lang="ru-RU" sz="2800" dirty="0"/>
              <a:t> (по результатам часовых срезов)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021C05-F3C8-9AA8-3523-7C5E0415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19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DE072-B7FA-3E43-B815-426DE51E20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452"/>
          <a:stretch>
            <a:fillRect/>
          </a:stretch>
        </p:blipFill>
        <p:spPr>
          <a:xfrm>
            <a:off x="3642565" y="4629100"/>
            <a:ext cx="6850402" cy="2057948"/>
          </a:xfrm>
          <a:prstGeom prst="roundRect">
            <a:avLst>
              <a:gd name="adj" fmla="val 314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Текст 2">
            <a:extLst>
              <a:ext uri="{FF2B5EF4-FFF2-40B4-BE49-F238E27FC236}">
                <a16:creationId xmlns:a16="http://schemas.microsoft.com/office/drawing/2014/main" id="{27E52BB0-08E6-833F-1D67-03E24676512F}"/>
              </a:ext>
            </a:extLst>
          </p:cNvPr>
          <p:cNvSpPr txBox="1"/>
          <p:nvPr/>
        </p:nvSpPr>
        <p:spPr>
          <a:xfrm>
            <a:off x="3563984" y="4255824"/>
            <a:ext cx="6337784" cy="4308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Century Gothic" panose="020B0502020202020204" pitchFamily="34" charset="0"/>
              <a:buChar char="●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  <a:latin typeface="+mj-lt"/>
              </a:rPr>
              <a:t>Результат теста </a:t>
            </a:r>
            <a:r>
              <a:rPr lang="de-DE" b="1" dirty="0">
                <a:solidFill>
                  <a:schemeClr val="accent4"/>
                </a:solidFill>
                <a:latin typeface="+mj-lt"/>
              </a:rPr>
              <a:t>Apache </a:t>
            </a:r>
            <a:r>
              <a:rPr lang="de-DE" b="1" dirty="0" err="1">
                <a:solidFill>
                  <a:schemeClr val="accent4"/>
                </a:solidFill>
                <a:latin typeface="+mj-lt"/>
              </a:rPr>
              <a:t>JMeter</a:t>
            </a:r>
            <a:r>
              <a:rPr lang="ru-RU" b="1" dirty="0">
                <a:solidFill>
                  <a:schemeClr val="accent4"/>
                </a:solidFill>
                <a:latin typeface="+mj-lt"/>
              </a:rPr>
              <a:t>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4441FCC-6279-3D7C-E048-8BE1D721AA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51636"/>
              </p:ext>
            </p:extLst>
          </p:nvPr>
        </p:nvGraphicFramePr>
        <p:xfrm>
          <a:off x="3642565" y="1166863"/>
          <a:ext cx="4378806" cy="301583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68027">
                  <a:extLst>
                    <a:ext uri="{9D8B030D-6E8A-4147-A177-3AD203B41FA5}">
                      <a16:colId xmlns:a16="http://schemas.microsoft.com/office/drawing/2014/main" val="3181906433"/>
                    </a:ext>
                  </a:extLst>
                </a:gridCol>
                <a:gridCol w="2510779">
                  <a:extLst>
                    <a:ext uri="{9D8B030D-6E8A-4147-A177-3AD203B41FA5}">
                      <a16:colId xmlns:a16="http://schemas.microsoft.com/office/drawing/2014/main" val="2876786652"/>
                    </a:ext>
                  </a:extLst>
                </a:gridCol>
              </a:tblGrid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b="1">
                          <a:solidFill>
                            <a:schemeClr val="bg2"/>
                          </a:solidFill>
                        </a:rPr>
                        <a:t>Время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b="1" dirty="0">
                          <a:solidFill>
                            <a:schemeClr val="bg2"/>
                          </a:solidFill>
                        </a:rPr>
                        <a:t>Среднее </a:t>
                      </a:r>
                      <a:r>
                        <a:rPr lang="de-DE" sz="1100" b="1" dirty="0">
                          <a:solidFill>
                            <a:schemeClr val="bg2"/>
                          </a:solidFill>
                        </a:rPr>
                        <a:t>TPS (</a:t>
                      </a:r>
                      <a:r>
                        <a:rPr lang="de-DE" sz="1100" b="1" dirty="0" err="1">
                          <a:solidFill>
                            <a:schemeClr val="bg2"/>
                          </a:solidFill>
                        </a:rPr>
                        <a:t>tps</a:t>
                      </a:r>
                      <a:r>
                        <a:rPr lang="de-DE" sz="1100" b="1" dirty="0">
                          <a:solidFill>
                            <a:schemeClr val="bg2"/>
                          </a:solidFill>
                        </a:rPr>
                        <a:t>/s)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40836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12:30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1765.9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11586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13:30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1747.6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818947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14:30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1772.6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808482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15:30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1780.0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623492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16:30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1768.8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12504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17:30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1776.4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11911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18:30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1769.2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0268447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19:30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1771.2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775528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20:30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1773.9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233400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21:30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1763.2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27514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/>
                        <a:t>22:30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1766.2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67039"/>
                  </a:ext>
                </a:extLst>
              </a:tr>
              <a:tr h="23198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23:30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100" dirty="0"/>
                        <a:t>1770.2</a:t>
                      </a:r>
                    </a:p>
                  </a:txBody>
                  <a:tcPr marL="58209" marR="58209" marT="29105" marB="2910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230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4152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37A2D-74F7-4CCE-A11E-7CE3FE26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760972"/>
            <a:ext cx="11262622" cy="491249"/>
          </a:xfrm>
        </p:spPr>
        <p:txBody>
          <a:bodyPr/>
          <a:lstStyle/>
          <a:p>
            <a:pPr algn="ctr"/>
            <a:r>
              <a:rPr lang="ru-RU" sz="4000" kern="0" dirty="0">
                <a:ea typeface="Times New Roman" panose="02020603050405020304" pitchFamily="18" charset="0"/>
                <a:cs typeface="Calibri" panose="020F0502020204030204" pitchFamily="34" charset="0"/>
              </a:rPr>
              <a:t>Цели тестирования</a:t>
            </a:r>
            <a:endParaRPr lang="ru-RU" sz="4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656FE-E8BD-4E8A-8EDD-255275A0A6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27959" y="1333501"/>
            <a:ext cx="4906979" cy="4975224"/>
          </a:xfrm>
        </p:spPr>
        <p:txBody>
          <a:bodyPr anchor="ctr"/>
          <a:lstStyle/>
          <a:p>
            <a:r>
              <a:rPr lang="ru-RU" sz="1600" dirty="0"/>
              <a:t>Нагрузочное и функциональное тестирование проведено для подтверждения готовности микросервисной экосистемы разработки </a:t>
            </a:r>
            <a:r>
              <a:rPr lang="ru-RU" sz="1600" b="1" dirty="0"/>
              <a:t>АРТ-Банк</a:t>
            </a:r>
            <a:r>
              <a:rPr lang="ru-RU" sz="1600" dirty="0"/>
              <a:t> к промышленной эксплуатации на базе технологического стека с открытым исходным кодом.</a:t>
            </a:r>
          </a:p>
          <a:p>
            <a:r>
              <a:rPr lang="ru-RU" sz="1600" dirty="0"/>
              <a:t>В состав решения входит </a:t>
            </a:r>
            <a:r>
              <a:rPr lang="ru-RU" sz="1600" b="1" dirty="0"/>
              <a:t>ART-</a:t>
            </a:r>
            <a:r>
              <a:rPr lang="ru-RU" sz="1600" b="1" dirty="0" err="1"/>
              <a:t>Postgre</a:t>
            </a:r>
            <a:r>
              <a:rPr lang="ru-RU" sz="1600" dirty="0"/>
              <a:t> — модифицированная сборка на основе стандартной версии </a:t>
            </a:r>
            <a:r>
              <a:rPr lang="ru-RU" sz="1600" dirty="0" err="1"/>
              <a:t>PostgreSQL</a:t>
            </a:r>
            <a:r>
              <a:rPr lang="ru-RU" sz="1600" dirty="0"/>
              <a:t> 17.6 </a:t>
            </a:r>
            <a:br>
              <a:rPr lang="ru-RU" sz="1600" dirty="0"/>
            </a:br>
            <a:r>
              <a:rPr lang="ru-RU" sz="1600" dirty="0"/>
              <a:t>(</a:t>
            </a:r>
            <a:r>
              <a:rPr lang="ru-RU" sz="1600" dirty="0" err="1"/>
              <a:t>vanilla</a:t>
            </a:r>
            <a:r>
              <a:rPr lang="ru-RU" sz="1600" dirty="0"/>
              <a:t> </a:t>
            </a:r>
            <a:r>
              <a:rPr lang="ru-RU" sz="1600" dirty="0" err="1"/>
              <a:t>PostgreSQL</a:t>
            </a:r>
            <a:r>
              <a:rPr lang="ru-RU" sz="1600" dirty="0"/>
              <a:t>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F8D39A-982A-4CCE-BC3E-D564ECD4E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74114"/>
            <a:ext cx="6180456" cy="412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39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C87AC-9ADE-6494-5ABA-DCE60A06E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1085324"/>
            <a:ext cx="6518606" cy="1130288"/>
          </a:xfrm>
        </p:spPr>
        <p:txBody>
          <a:bodyPr/>
          <a:lstStyle/>
          <a:p>
            <a:r>
              <a:rPr lang="ru-RU" sz="4000" dirty="0"/>
              <a:t>Анализ максимальной производительности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7B6BD-A89A-7C00-1F34-576441D4DC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2960448"/>
            <a:ext cx="5694739" cy="2229520"/>
          </a:xfrm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800" dirty="0"/>
              <a:t>Быстродействие системы могло бы быть существенно выше при применении промышленной схемы </a:t>
            </a:r>
            <a:r>
              <a:rPr lang="ru-RU" sz="2800" dirty="0" err="1"/>
              <a:t>шардирования</a:t>
            </a:r>
            <a:r>
              <a:rPr lang="ru-RU" sz="2800" dirty="0"/>
              <a:t> базы данных.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31125F0-BEF1-8A45-10A0-BDD5AC6A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20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6DE2B-DAEF-40D6-DB8C-F6A06DDDE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677" y="1458704"/>
            <a:ext cx="5913198" cy="3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23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3A09D-5DD8-8AD5-C772-188395E57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D3B4EA-211D-BC8E-7DA1-A04A47AAF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60401"/>
            <a:ext cx="11160126" cy="491249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chemeClr val="accent4"/>
                </a:solidFill>
              </a:rPr>
              <a:t>Архитектура Нео-процессинг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A61035-DD09-1772-C8C9-79FAB554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t>21</a:t>
            </a:fld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3AA11DBB-4F7D-FD83-5842-5A4BE45AE29A}"/>
              </a:ext>
            </a:extLst>
          </p:cNvPr>
          <p:cNvGrpSpPr/>
          <p:nvPr/>
        </p:nvGrpSpPr>
        <p:grpSpPr>
          <a:xfrm>
            <a:off x="1158971" y="952162"/>
            <a:ext cx="9607869" cy="5418465"/>
            <a:chOff x="1357379" y="1155840"/>
            <a:chExt cx="9607869" cy="5418465"/>
          </a:xfrm>
        </p:grpSpPr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4134E665-5DC4-EBE3-3BD8-D4EFA23713CC}"/>
                </a:ext>
              </a:extLst>
            </p:cNvPr>
            <p:cNvCxnSpPr/>
            <p:nvPr/>
          </p:nvCxnSpPr>
          <p:spPr>
            <a:xfrm flipH="1">
              <a:off x="7044744" y="2102846"/>
              <a:ext cx="0" cy="1085262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1367E582-CAAD-1BD4-12F8-ABE0B3E81890}"/>
                </a:ext>
              </a:extLst>
            </p:cNvPr>
            <p:cNvCxnSpPr/>
            <p:nvPr/>
          </p:nvCxnSpPr>
          <p:spPr>
            <a:xfrm>
              <a:off x="4595105" y="3604345"/>
              <a:ext cx="2967978" cy="899406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id="{CA563AB1-C3B4-5515-CB95-4E94FDA309DA}"/>
                </a:ext>
              </a:extLst>
            </p:cNvPr>
            <p:cNvSpPr/>
            <p:nvPr/>
          </p:nvSpPr>
          <p:spPr>
            <a:xfrm>
              <a:off x="1357379" y="1341914"/>
              <a:ext cx="9607869" cy="5232391"/>
            </a:xfrm>
            <a:prstGeom prst="roundRect">
              <a:avLst>
                <a:gd name="adj" fmla="val 2852"/>
              </a:avLst>
            </a:prstGeom>
            <a:noFill/>
            <a:ln w="19050" cap="flat">
              <a:solidFill>
                <a:schemeClr val="tx2"/>
              </a:solidFill>
              <a:prstDash val="dash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/>
                <a:ea typeface="Century Gothic" panose="020B0502020202020204"/>
                <a:cs typeface="Century Gothic" panose="020B0502020202020204"/>
                <a:sym typeface="Century Gothic"/>
              </a:endParaRPr>
            </a:p>
          </p:txBody>
        </p:sp>
        <p:grpSp>
          <p:nvGrpSpPr>
            <p:cNvPr id="62" name="Группа 61">
              <a:extLst>
                <a:ext uri="{FF2B5EF4-FFF2-40B4-BE49-F238E27FC236}">
                  <a16:creationId xmlns:a16="http://schemas.microsoft.com/office/drawing/2014/main" id="{E3A7FBFE-80A8-0B83-57CD-29D602C0AD75}"/>
                </a:ext>
              </a:extLst>
            </p:cNvPr>
            <p:cNvGrpSpPr/>
            <p:nvPr/>
          </p:nvGrpSpPr>
          <p:grpSpPr>
            <a:xfrm>
              <a:off x="3880530" y="1155840"/>
              <a:ext cx="4565064" cy="412750"/>
              <a:chOff x="500938" y="921396"/>
              <a:chExt cx="1317245" cy="384175"/>
            </a:xfrm>
          </p:grpSpPr>
          <p:sp>
            <p:nvSpPr>
              <p:cNvPr id="204" name="Прямоугольник: скругленные углы 203">
                <a:extLst>
                  <a:ext uri="{FF2B5EF4-FFF2-40B4-BE49-F238E27FC236}">
                    <a16:creationId xmlns:a16="http://schemas.microsoft.com/office/drawing/2014/main" id="{2869CC75-66C3-6144-704E-9A0DC33EED39}"/>
                  </a:ext>
                </a:extLst>
              </p:cNvPr>
              <p:cNvSpPr/>
              <p:nvPr/>
            </p:nvSpPr>
            <p:spPr>
              <a:xfrm>
                <a:off x="694018" y="921396"/>
                <a:ext cx="921726" cy="38417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2700" cap="flat">
                <a:noFill/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205" name="Прямоугольник 204">
                <a:extLst>
                  <a:ext uri="{FF2B5EF4-FFF2-40B4-BE49-F238E27FC236}">
                    <a16:creationId xmlns:a16="http://schemas.microsoft.com/office/drawing/2014/main" id="{14A9F6B5-256C-ADF7-79D6-3043ACF7BA4A}"/>
                  </a:ext>
                </a:extLst>
              </p:cNvPr>
              <p:cNvSpPr/>
              <p:nvPr/>
            </p:nvSpPr>
            <p:spPr>
              <a:xfrm>
                <a:off x="500938" y="971890"/>
                <a:ext cx="1317245" cy="286469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1015990"/>
                <a:r>
                  <a:rPr lang="ru-RU" sz="1400" b="1" dirty="0">
                    <a:solidFill>
                      <a:schemeClr val="bg1"/>
                    </a:solidFill>
                  </a:rPr>
                  <a:t>Нео-процессинг</a:t>
                </a:r>
              </a:p>
            </p:txBody>
          </p:sp>
        </p:grp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BDC914C3-AEAE-F02F-7FB8-BC245C3FCADB}"/>
                </a:ext>
              </a:extLst>
            </p:cNvPr>
            <p:cNvGrpSpPr/>
            <p:nvPr/>
          </p:nvGrpSpPr>
          <p:grpSpPr>
            <a:xfrm>
              <a:off x="1958090" y="1762896"/>
              <a:ext cx="8465893" cy="338506"/>
              <a:chOff x="306666" y="3466586"/>
              <a:chExt cx="1690311" cy="338554"/>
            </a:xfrm>
          </p:grpSpPr>
          <p:sp>
            <p:nvSpPr>
              <p:cNvPr id="202" name="Прямоугольник: скругленные углы 201">
                <a:extLst>
                  <a:ext uri="{FF2B5EF4-FFF2-40B4-BE49-F238E27FC236}">
                    <a16:creationId xmlns:a16="http://schemas.microsoft.com/office/drawing/2014/main" id="{D34B665C-A54E-D931-4387-FED4C3475BFF}"/>
                  </a:ext>
                </a:extLst>
              </p:cNvPr>
              <p:cNvSpPr/>
              <p:nvPr/>
            </p:nvSpPr>
            <p:spPr>
              <a:xfrm>
                <a:off x="306666" y="3466586"/>
                <a:ext cx="1690311" cy="338554"/>
              </a:xfrm>
              <a:prstGeom prst="roundRect">
                <a:avLst>
                  <a:gd name="adj" fmla="val 16094"/>
                </a:avLst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203" name="Прямоугольник 202">
                <a:extLst>
                  <a:ext uri="{FF2B5EF4-FFF2-40B4-BE49-F238E27FC236}">
                    <a16:creationId xmlns:a16="http://schemas.microsoft.com/office/drawing/2014/main" id="{204A8680-8A47-7F83-5CC0-BD453B2A5353}"/>
                  </a:ext>
                </a:extLst>
              </p:cNvPr>
              <p:cNvSpPr/>
              <p:nvPr/>
            </p:nvSpPr>
            <p:spPr>
              <a:xfrm>
                <a:off x="348243" y="3565285"/>
                <a:ext cx="1605278" cy="14115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 defTabSz="1015990"/>
                <a:r>
                  <a:rPr lang="ru-RU" sz="1200" b="1" i="0">
                    <a:solidFill>
                      <a:srgbClr val="000000"/>
                    </a:solidFill>
                    <a:effectLst/>
                  </a:rPr>
                  <a:t>Внешние системы</a:t>
                </a:r>
                <a:endParaRPr lang="ru-RU" sz="1200" b="1">
                  <a:solidFill>
                    <a:schemeClr val="tx1"/>
                  </a:solidFill>
                  <a:ea typeface="PT Sans"/>
                  <a:cs typeface="PT Sans"/>
                </a:endParaRPr>
              </a:p>
            </p:txBody>
          </p:sp>
        </p:grpSp>
        <p:cxnSp>
          <p:nvCxnSpPr>
            <p:cNvPr id="98" name="Прямая со стрелкой 97">
              <a:extLst>
                <a:ext uri="{FF2B5EF4-FFF2-40B4-BE49-F238E27FC236}">
                  <a16:creationId xmlns:a16="http://schemas.microsoft.com/office/drawing/2014/main" id="{C663498E-9BD7-2E69-949F-02A6DEE6E867}"/>
                </a:ext>
              </a:extLst>
            </p:cNvPr>
            <p:cNvCxnSpPr/>
            <p:nvPr/>
          </p:nvCxnSpPr>
          <p:spPr>
            <a:xfrm flipH="1">
              <a:off x="3085249" y="5058600"/>
              <a:ext cx="1022637" cy="731185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 стрелкой 98">
              <a:extLst>
                <a:ext uri="{FF2B5EF4-FFF2-40B4-BE49-F238E27FC236}">
                  <a16:creationId xmlns:a16="http://schemas.microsoft.com/office/drawing/2014/main" id="{58136F2D-3590-5A57-5F53-B47314C9986E}"/>
                </a:ext>
              </a:extLst>
            </p:cNvPr>
            <p:cNvCxnSpPr/>
            <p:nvPr/>
          </p:nvCxnSpPr>
          <p:spPr>
            <a:xfrm flipH="1">
              <a:off x="3207460" y="3807852"/>
              <a:ext cx="0" cy="681273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>
              <a:extLst>
                <a:ext uri="{FF2B5EF4-FFF2-40B4-BE49-F238E27FC236}">
                  <a16:creationId xmlns:a16="http://schemas.microsoft.com/office/drawing/2014/main" id="{C5BC2FC7-766D-32B3-4A7F-3605F61AD537}"/>
                </a:ext>
              </a:extLst>
            </p:cNvPr>
            <p:cNvCxnSpPr/>
            <p:nvPr/>
          </p:nvCxnSpPr>
          <p:spPr>
            <a:xfrm flipH="1">
              <a:off x="3518952" y="5049793"/>
              <a:ext cx="1944207" cy="718513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 стрелкой 100">
              <a:extLst>
                <a:ext uri="{FF2B5EF4-FFF2-40B4-BE49-F238E27FC236}">
                  <a16:creationId xmlns:a16="http://schemas.microsoft.com/office/drawing/2014/main" id="{56A57123-4951-2179-00EF-AAD7CF026382}"/>
                </a:ext>
              </a:extLst>
            </p:cNvPr>
            <p:cNvCxnSpPr/>
            <p:nvPr/>
          </p:nvCxnSpPr>
          <p:spPr>
            <a:xfrm flipH="1">
              <a:off x="7849329" y="5058600"/>
              <a:ext cx="1" cy="709706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 стрелкой 101">
              <a:extLst>
                <a:ext uri="{FF2B5EF4-FFF2-40B4-BE49-F238E27FC236}">
                  <a16:creationId xmlns:a16="http://schemas.microsoft.com/office/drawing/2014/main" id="{6BB21758-A060-E319-1508-A89AB9DD6DB8}"/>
                </a:ext>
              </a:extLst>
            </p:cNvPr>
            <p:cNvCxnSpPr/>
            <p:nvPr/>
          </p:nvCxnSpPr>
          <p:spPr>
            <a:xfrm flipH="1">
              <a:off x="3693560" y="3642659"/>
              <a:ext cx="1445079" cy="832611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09BF62D1-F006-9F5F-40B2-70D9B45FADB5}"/>
                </a:ext>
              </a:extLst>
            </p:cNvPr>
            <p:cNvCxnSpPr>
              <a:stCxn id="202" idx="2"/>
            </p:cNvCxnSpPr>
            <p:nvPr/>
          </p:nvCxnSpPr>
          <p:spPr>
            <a:xfrm flipH="1">
              <a:off x="6173581" y="2101402"/>
              <a:ext cx="17456" cy="544075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 стрелкой 106">
              <a:extLst>
                <a:ext uri="{FF2B5EF4-FFF2-40B4-BE49-F238E27FC236}">
                  <a16:creationId xmlns:a16="http://schemas.microsoft.com/office/drawing/2014/main" id="{053DB91E-43DB-D89C-5CE4-A05B63E2349B}"/>
                </a:ext>
              </a:extLst>
            </p:cNvPr>
            <p:cNvCxnSpPr/>
            <p:nvPr/>
          </p:nvCxnSpPr>
          <p:spPr>
            <a:xfrm>
              <a:off x="7744016" y="2156179"/>
              <a:ext cx="817229" cy="489298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 стрелкой 111">
              <a:extLst>
                <a:ext uri="{FF2B5EF4-FFF2-40B4-BE49-F238E27FC236}">
                  <a16:creationId xmlns:a16="http://schemas.microsoft.com/office/drawing/2014/main" id="{7B1D4BE0-ED4D-71F0-F21C-01E19F186760}"/>
                </a:ext>
              </a:extLst>
            </p:cNvPr>
            <p:cNvCxnSpPr/>
            <p:nvPr/>
          </p:nvCxnSpPr>
          <p:spPr>
            <a:xfrm flipH="1">
              <a:off x="5282947" y="3318521"/>
              <a:ext cx="2646153" cy="1180334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 стрелкой 112">
              <a:extLst>
                <a:ext uri="{FF2B5EF4-FFF2-40B4-BE49-F238E27FC236}">
                  <a16:creationId xmlns:a16="http://schemas.microsoft.com/office/drawing/2014/main" id="{C06A8F56-9E26-9BD4-F8C7-3BA7E3C0A4B1}"/>
                </a:ext>
              </a:extLst>
            </p:cNvPr>
            <p:cNvCxnSpPr/>
            <p:nvPr/>
          </p:nvCxnSpPr>
          <p:spPr>
            <a:xfrm flipH="1">
              <a:off x="3881888" y="2162282"/>
              <a:ext cx="719956" cy="483195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 стрелкой 113">
              <a:extLst>
                <a:ext uri="{FF2B5EF4-FFF2-40B4-BE49-F238E27FC236}">
                  <a16:creationId xmlns:a16="http://schemas.microsoft.com/office/drawing/2014/main" id="{07CDA710-D93B-A7AA-0837-EDD4EADFDAB3}"/>
                </a:ext>
              </a:extLst>
            </p:cNvPr>
            <p:cNvCxnSpPr/>
            <p:nvPr/>
          </p:nvCxnSpPr>
          <p:spPr>
            <a:xfrm flipH="1">
              <a:off x="6329519" y="3807852"/>
              <a:ext cx="0" cy="670208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 стрелкой 116">
              <a:extLst>
                <a:ext uri="{FF2B5EF4-FFF2-40B4-BE49-F238E27FC236}">
                  <a16:creationId xmlns:a16="http://schemas.microsoft.com/office/drawing/2014/main" id="{B0F82C7A-4076-7B6A-71B2-DB14909A04AA}"/>
                </a:ext>
              </a:extLst>
            </p:cNvPr>
            <p:cNvCxnSpPr/>
            <p:nvPr/>
          </p:nvCxnSpPr>
          <p:spPr>
            <a:xfrm>
              <a:off x="7278361" y="3706500"/>
              <a:ext cx="1523356" cy="709166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 стрелкой 117">
              <a:extLst>
                <a:ext uri="{FF2B5EF4-FFF2-40B4-BE49-F238E27FC236}">
                  <a16:creationId xmlns:a16="http://schemas.microsoft.com/office/drawing/2014/main" id="{8664DE96-A35B-1CAA-2CAE-4D5F99263751}"/>
                </a:ext>
              </a:extLst>
            </p:cNvPr>
            <p:cNvCxnSpPr/>
            <p:nvPr/>
          </p:nvCxnSpPr>
          <p:spPr>
            <a:xfrm flipH="1">
              <a:off x="6415763" y="5033111"/>
              <a:ext cx="2152864" cy="748729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7D467682-ED13-0DEA-8979-F960B9046E43}"/>
                </a:ext>
              </a:extLst>
            </p:cNvPr>
            <p:cNvCxnSpPr/>
            <p:nvPr/>
          </p:nvCxnSpPr>
          <p:spPr>
            <a:xfrm>
              <a:off x="3411510" y="5058600"/>
              <a:ext cx="830356" cy="711557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 стрелкой 119">
              <a:extLst>
                <a:ext uri="{FF2B5EF4-FFF2-40B4-BE49-F238E27FC236}">
                  <a16:creationId xmlns:a16="http://schemas.microsoft.com/office/drawing/2014/main" id="{1C859425-C096-952A-E107-BC2A03C9529F}"/>
                </a:ext>
              </a:extLst>
            </p:cNvPr>
            <p:cNvCxnSpPr/>
            <p:nvPr/>
          </p:nvCxnSpPr>
          <p:spPr>
            <a:xfrm>
              <a:off x="6443020" y="5097779"/>
              <a:ext cx="2839122" cy="582331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 стрелкой 120">
              <a:extLst>
                <a:ext uri="{FF2B5EF4-FFF2-40B4-BE49-F238E27FC236}">
                  <a16:creationId xmlns:a16="http://schemas.microsoft.com/office/drawing/2014/main" id="{F17891A2-A031-EDF6-2010-3D7BD2F3904F}"/>
                </a:ext>
              </a:extLst>
            </p:cNvPr>
            <p:cNvCxnSpPr/>
            <p:nvPr/>
          </p:nvCxnSpPr>
          <p:spPr>
            <a:xfrm flipH="1">
              <a:off x="8970755" y="3823092"/>
              <a:ext cx="0" cy="592574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Группа 121">
              <a:extLst>
                <a:ext uri="{FF2B5EF4-FFF2-40B4-BE49-F238E27FC236}">
                  <a16:creationId xmlns:a16="http://schemas.microsoft.com/office/drawing/2014/main" id="{7425978F-79B7-7DE8-AD3F-C8843E582F95}"/>
                </a:ext>
              </a:extLst>
            </p:cNvPr>
            <p:cNvGrpSpPr/>
            <p:nvPr/>
          </p:nvGrpSpPr>
          <p:grpSpPr>
            <a:xfrm>
              <a:off x="1958090" y="4099513"/>
              <a:ext cx="8465891" cy="1085463"/>
              <a:chOff x="1703178" y="3669392"/>
              <a:chExt cx="8465891" cy="1085463"/>
            </a:xfrm>
          </p:grpSpPr>
          <p:grpSp>
            <p:nvGrpSpPr>
              <p:cNvPr id="181" name="Группа 180">
                <a:extLst>
                  <a:ext uri="{FF2B5EF4-FFF2-40B4-BE49-F238E27FC236}">
                    <a16:creationId xmlns:a16="http://schemas.microsoft.com/office/drawing/2014/main" id="{A9D4F563-72F3-C232-E4C5-2003836C903A}"/>
                  </a:ext>
                </a:extLst>
              </p:cNvPr>
              <p:cNvGrpSpPr/>
              <p:nvPr/>
            </p:nvGrpSpPr>
            <p:grpSpPr>
              <a:xfrm>
                <a:off x="2054817" y="4103037"/>
                <a:ext cx="1450544" cy="487230"/>
                <a:chOff x="-1101285" y="3466586"/>
                <a:chExt cx="1605278" cy="338554"/>
              </a:xfrm>
            </p:grpSpPr>
            <p:sp>
              <p:nvSpPr>
                <p:cNvPr id="200" name="Прямоугольник: скругленные углы 199">
                  <a:extLst>
                    <a:ext uri="{FF2B5EF4-FFF2-40B4-BE49-F238E27FC236}">
                      <a16:creationId xmlns:a16="http://schemas.microsoft.com/office/drawing/2014/main" id="{2C026781-65DF-FCDE-4D92-1E08ACC68DD2}"/>
                    </a:ext>
                  </a:extLst>
                </p:cNvPr>
                <p:cNvSpPr/>
                <p:nvPr/>
              </p:nvSpPr>
              <p:spPr>
                <a:xfrm>
                  <a:off x="-1091015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201" name="Прямоугольник 200">
                  <a:extLst>
                    <a:ext uri="{FF2B5EF4-FFF2-40B4-BE49-F238E27FC236}">
                      <a16:creationId xmlns:a16="http://schemas.microsoft.com/office/drawing/2014/main" id="{87B211ED-3851-78B7-8A44-FB4502CFF10D}"/>
                    </a:ext>
                  </a:extLst>
                </p:cNvPr>
                <p:cNvSpPr/>
                <p:nvPr/>
              </p:nvSpPr>
              <p:spPr>
                <a:xfrm>
                  <a:off x="-1101285" y="3496853"/>
                  <a:ext cx="1605278" cy="27801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ru-RU" sz="1000" b="1" i="0" err="1">
                      <a:solidFill>
                        <a:srgbClr val="000000"/>
                      </a:solidFill>
                      <a:effectLst/>
                    </a:rPr>
                    <a:t>Микросервисы тарификации</a:t>
                  </a:r>
                  <a:endParaRPr lang="ru-RU" sz="90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sp>
            <p:nvSpPr>
              <p:cNvPr id="182" name="Прямоугольник: скругленные углы 181">
                <a:extLst>
                  <a:ext uri="{FF2B5EF4-FFF2-40B4-BE49-F238E27FC236}">
                    <a16:creationId xmlns:a16="http://schemas.microsoft.com/office/drawing/2014/main" id="{F3C51FE8-4FB3-2318-2AA1-0D5C1601A777}"/>
                  </a:ext>
                </a:extLst>
              </p:cNvPr>
              <p:cNvSpPr/>
              <p:nvPr/>
            </p:nvSpPr>
            <p:spPr>
              <a:xfrm>
                <a:off x="1703178" y="3806090"/>
                <a:ext cx="8465891" cy="948765"/>
              </a:xfrm>
              <a:prstGeom prst="roundRect">
                <a:avLst>
                  <a:gd name="adj" fmla="val 9731"/>
                </a:avLst>
              </a:prstGeom>
              <a:noFill/>
              <a:ln w="19050" cap="flat">
                <a:solidFill>
                  <a:schemeClr val="tx2"/>
                </a:solidFill>
                <a:prstDash val="dash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grpSp>
            <p:nvGrpSpPr>
              <p:cNvPr id="183" name="Группа 182">
                <a:extLst>
                  <a:ext uri="{FF2B5EF4-FFF2-40B4-BE49-F238E27FC236}">
                    <a16:creationId xmlns:a16="http://schemas.microsoft.com/office/drawing/2014/main" id="{C4A8A694-6C9A-D0D9-62B5-1BEFC2F3F062}"/>
                  </a:ext>
                </a:extLst>
              </p:cNvPr>
              <p:cNvGrpSpPr/>
              <p:nvPr/>
            </p:nvGrpSpPr>
            <p:grpSpPr>
              <a:xfrm>
                <a:off x="4379496" y="3669392"/>
                <a:ext cx="3182357" cy="396334"/>
                <a:chOff x="133947" y="972705"/>
                <a:chExt cx="2090191" cy="368896"/>
              </a:xfrm>
            </p:grpSpPr>
            <p:sp>
              <p:nvSpPr>
                <p:cNvPr id="198" name="Прямоугольник: скругленные углы 197">
                  <a:extLst>
                    <a:ext uri="{FF2B5EF4-FFF2-40B4-BE49-F238E27FC236}">
                      <a16:creationId xmlns:a16="http://schemas.microsoft.com/office/drawing/2014/main" id="{DF422660-2E63-6EEB-D737-3CA87A4694E8}"/>
                    </a:ext>
                  </a:extLst>
                </p:cNvPr>
                <p:cNvSpPr/>
                <p:nvPr/>
              </p:nvSpPr>
              <p:spPr>
                <a:xfrm>
                  <a:off x="133947" y="982609"/>
                  <a:ext cx="2090191" cy="2178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99" name="Прямоугольник 198">
                  <a:extLst>
                    <a:ext uri="{FF2B5EF4-FFF2-40B4-BE49-F238E27FC236}">
                      <a16:creationId xmlns:a16="http://schemas.microsoft.com/office/drawing/2014/main" id="{1B6B1836-D6A2-B109-A334-1E4DF65C1906}"/>
                    </a:ext>
                  </a:extLst>
                </p:cNvPr>
                <p:cNvSpPr/>
                <p:nvPr/>
              </p:nvSpPr>
              <p:spPr>
                <a:xfrm>
                  <a:off x="181915" y="972705"/>
                  <a:ext cx="1996453" cy="3688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015990"/>
                  <a:r>
                    <a:rPr lang="ru-RU" sz="1000" b="1">
                      <a:solidFill>
                        <a:schemeClr val="bg1"/>
                      </a:solidFill>
                      <a:ea typeface="PT Sans"/>
                      <a:cs typeface="PT Sans"/>
                    </a:rPr>
                    <a:t>Функциональные Микросервисы</a:t>
                  </a:r>
                </a:p>
                <a:p>
                  <a:pPr algn="ctr" defTabSz="1015990"/>
                  <a:endParaRPr lang="ru-RU" sz="1000" b="1">
                    <a:solidFill>
                      <a:schemeClr val="bg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84" name="Группа 183">
                <a:extLst>
                  <a:ext uri="{FF2B5EF4-FFF2-40B4-BE49-F238E27FC236}">
                    <a16:creationId xmlns:a16="http://schemas.microsoft.com/office/drawing/2014/main" id="{30A55A4F-7AAD-9A19-6905-67C9211AF047}"/>
                  </a:ext>
                </a:extLst>
              </p:cNvPr>
              <p:cNvGrpSpPr/>
              <p:nvPr/>
            </p:nvGrpSpPr>
            <p:grpSpPr>
              <a:xfrm>
                <a:off x="5180575" y="4103037"/>
                <a:ext cx="1450544" cy="487230"/>
                <a:chOff x="955534" y="3466586"/>
                <a:chExt cx="1605278" cy="338554"/>
              </a:xfrm>
            </p:grpSpPr>
            <p:sp>
              <p:nvSpPr>
                <p:cNvPr id="196" name="Прямоугольник: скругленные углы 195">
                  <a:extLst>
                    <a:ext uri="{FF2B5EF4-FFF2-40B4-BE49-F238E27FC236}">
                      <a16:creationId xmlns:a16="http://schemas.microsoft.com/office/drawing/2014/main" id="{853BD98C-51CA-56AF-DA10-A4228367BE44}"/>
                    </a:ext>
                  </a:extLst>
                </p:cNvPr>
                <p:cNvSpPr/>
                <p:nvPr/>
              </p:nvSpPr>
              <p:spPr>
                <a:xfrm>
                  <a:off x="965804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97" name="Прямоугольник 196">
                  <a:extLst>
                    <a:ext uri="{FF2B5EF4-FFF2-40B4-BE49-F238E27FC236}">
                      <a16:creationId xmlns:a16="http://schemas.microsoft.com/office/drawing/2014/main" id="{3D75D54D-5A8F-8D0C-5221-48846E6FA2D4}"/>
                    </a:ext>
                  </a:extLst>
                </p:cNvPr>
                <p:cNvSpPr/>
                <p:nvPr/>
              </p:nvSpPr>
              <p:spPr>
                <a:xfrm>
                  <a:off x="955534" y="3496853"/>
                  <a:ext cx="1605278" cy="27801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ru-RU" sz="1000" b="1" i="0" err="1">
                      <a:solidFill>
                        <a:srgbClr val="000000"/>
                      </a:solidFill>
                      <a:effectLst/>
                    </a:rPr>
                    <a:t>Микросервисы </a:t>
                  </a:r>
                  <a:r>
                    <a:rPr lang="ru-RU" sz="1000" b="1">
                      <a:solidFill>
                        <a:srgbClr val="000000"/>
                      </a:solidFill>
                    </a:rPr>
                    <a:t>конвертации</a:t>
                  </a:r>
                  <a:endParaRPr lang="ru-RU" sz="90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676D9FE6-BDA4-6DB4-A04B-71C7FFB35363}"/>
                  </a:ext>
                </a:extLst>
              </p:cNvPr>
              <p:cNvGrpSpPr/>
              <p:nvPr/>
            </p:nvGrpSpPr>
            <p:grpSpPr>
              <a:xfrm>
                <a:off x="6743454" y="4105456"/>
                <a:ext cx="1441265" cy="507831"/>
                <a:chOff x="1177880" y="3459432"/>
                <a:chExt cx="1595010" cy="352869"/>
              </a:xfrm>
            </p:grpSpPr>
            <p:sp>
              <p:nvSpPr>
                <p:cNvPr id="194" name="Прямоугольник: скругленные углы 193">
                  <a:extLst>
                    <a:ext uri="{FF2B5EF4-FFF2-40B4-BE49-F238E27FC236}">
                      <a16:creationId xmlns:a16="http://schemas.microsoft.com/office/drawing/2014/main" id="{17D1D1D4-60B0-B9FD-E09D-F5BF90681834}"/>
                    </a:ext>
                  </a:extLst>
                </p:cNvPr>
                <p:cNvSpPr/>
                <p:nvPr/>
              </p:nvSpPr>
              <p:spPr>
                <a:xfrm>
                  <a:off x="1188150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95" name="Прямоугольник 194">
                  <a:extLst>
                    <a:ext uri="{FF2B5EF4-FFF2-40B4-BE49-F238E27FC236}">
                      <a16:creationId xmlns:a16="http://schemas.microsoft.com/office/drawing/2014/main" id="{8AD1785A-D462-09B8-4841-25D68D37D95D}"/>
                    </a:ext>
                  </a:extLst>
                </p:cNvPr>
                <p:cNvSpPr/>
                <p:nvPr/>
              </p:nvSpPr>
              <p:spPr>
                <a:xfrm>
                  <a:off x="1177880" y="3459432"/>
                  <a:ext cx="1584740" cy="35286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ru-RU" sz="900" b="1" i="0">
                      <a:solidFill>
                        <a:srgbClr val="000000"/>
                      </a:solidFill>
                      <a:effectLst/>
                    </a:rPr>
                    <a:t>Микросервисы </a:t>
                  </a:r>
                  <a:r>
                    <a:rPr lang="ru-RU" sz="900" b="1">
                      <a:solidFill>
                        <a:srgbClr val="000000"/>
                      </a:solidFill>
                    </a:rPr>
                    <a:t>заведения договоров</a:t>
                  </a:r>
                  <a:endParaRPr lang="ru-RU" sz="80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52A4121-49D9-B465-06B4-C37CAE3F0A72}"/>
                  </a:ext>
                </a:extLst>
              </p:cNvPr>
              <p:cNvGrpSpPr/>
              <p:nvPr/>
            </p:nvGrpSpPr>
            <p:grpSpPr>
              <a:xfrm>
                <a:off x="3617696" y="4069652"/>
                <a:ext cx="1450544" cy="553998"/>
                <a:chOff x="-1101285" y="3443388"/>
                <a:chExt cx="1605278" cy="384948"/>
              </a:xfrm>
            </p:grpSpPr>
            <p:sp>
              <p:nvSpPr>
                <p:cNvPr id="192" name="Прямоугольник: скругленные углы 191">
                  <a:extLst>
                    <a:ext uri="{FF2B5EF4-FFF2-40B4-BE49-F238E27FC236}">
                      <a16:creationId xmlns:a16="http://schemas.microsoft.com/office/drawing/2014/main" id="{47C14717-28F4-93FB-CB3C-F120E69D84EE}"/>
                    </a:ext>
                  </a:extLst>
                </p:cNvPr>
                <p:cNvSpPr/>
                <p:nvPr/>
              </p:nvSpPr>
              <p:spPr>
                <a:xfrm>
                  <a:off x="-1091015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93" name="Прямоугольник 192">
                  <a:extLst>
                    <a:ext uri="{FF2B5EF4-FFF2-40B4-BE49-F238E27FC236}">
                      <a16:creationId xmlns:a16="http://schemas.microsoft.com/office/drawing/2014/main" id="{56D33E8C-33DD-AB27-7CF2-EC5B0079F734}"/>
                    </a:ext>
                  </a:extLst>
                </p:cNvPr>
                <p:cNvSpPr/>
                <p:nvPr/>
              </p:nvSpPr>
              <p:spPr>
                <a:xfrm>
                  <a:off x="-1101285" y="3443388"/>
                  <a:ext cx="1605278" cy="384948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ru-RU" sz="1000" b="1" i="0">
                      <a:solidFill>
                        <a:srgbClr val="000000"/>
                      </a:solidFill>
                      <a:effectLst/>
                    </a:rPr>
                    <a:t>Микросервисы заведения транзакций</a:t>
                  </a:r>
                  <a:endParaRPr lang="ru-RU" sz="90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87" name="Группа 186">
                <a:extLst>
                  <a:ext uri="{FF2B5EF4-FFF2-40B4-BE49-F238E27FC236}">
                    <a16:creationId xmlns:a16="http://schemas.microsoft.com/office/drawing/2014/main" id="{5083D09F-6FB0-DDEA-F4AE-81376FAAADED}"/>
                  </a:ext>
                </a:extLst>
              </p:cNvPr>
              <p:cNvGrpSpPr/>
              <p:nvPr/>
            </p:nvGrpSpPr>
            <p:grpSpPr>
              <a:xfrm>
                <a:off x="8306333" y="4026088"/>
                <a:ext cx="1533036" cy="564187"/>
                <a:chOff x="1177880" y="3413113"/>
                <a:chExt cx="1696569" cy="392027"/>
              </a:xfrm>
            </p:grpSpPr>
            <p:sp>
              <p:nvSpPr>
                <p:cNvPr id="188" name="Прямоугольник: скругленные углы 187">
                  <a:extLst>
                    <a:ext uri="{FF2B5EF4-FFF2-40B4-BE49-F238E27FC236}">
                      <a16:creationId xmlns:a16="http://schemas.microsoft.com/office/drawing/2014/main" id="{DB5A4FC1-5F5C-490A-A0F6-94B3F515FE70}"/>
                    </a:ext>
                  </a:extLst>
                </p:cNvPr>
                <p:cNvSpPr/>
                <p:nvPr/>
              </p:nvSpPr>
              <p:spPr>
                <a:xfrm>
                  <a:off x="1311817" y="3413113"/>
                  <a:ext cx="1562632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89" name="Прямоугольник: скругленные углы 188">
                  <a:extLst>
                    <a:ext uri="{FF2B5EF4-FFF2-40B4-BE49-F238E27FC236}">
                      <a16:creationId xmlns:a16="http://schemas.microsoft.com/office/drawing/2014/main" id="{1671FE49-96CD-AA1E-5DEB-CD23E8D7A934}"/>
                    </a:ext>
                  </a:extLst>
                </p:cNvPr>
                <p:cNvSpPr/>
                <p:nvPr/>
              </p:nvSpPr>
              <p:spPr>
                <a:xfrm>
                  <a:off x="1237879" y="34388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90" name="Прямоугольник: скругленные углы 189">
                  <a:extLst>
                    <a:ext uri="{FF2B5EF4-FFF2-40B4-BE49-F238E27FC236}">
                      <a16:creationId xmlns:a16="http://schemas.microsoft.com/office/drawing/2014/main" id="{06BD8BA7-0F16-557A-D2B9-DCED42530BAF}"/>
                    </a:ext>
                  </a:extLst>
                </p:cNvPr>
                <p:cNvSpPr/>
                <p:nvPr/>
              </p:nvSpPr>
              <p:spPr>
                <a:xfrm>
                  <a:off x="1188150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91" name="Прямоугольник 190">
                  <a:extLst>
                    <a:ext uri="{FF2B5EF4-FFF2-40B4-BE49-F238E27FC236}">
                      <a16:creationId xmlns:a16="http://schemas.microsoft.com/office/drawing/2014/main" id="{CF33BFED-2083-E972-9245-BAE309DC8500}"/>
                    </a:ext>
                  </a:extLst>
                </p:cNvPr>
                <p:cNvSpPr/>
                <p:nvPr/>
              </p:nvSpPr>
              <p:spPr>
                <a:xfrm>
                  <a:off x="1177880" y="3488834"/>
                  <a:ext cx="1605278" cy="294057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ru-RU" sz="1100" b="1">
                      <a:solidFill>
                        <a:srgbClr val="000000"/>
                      </a:solidFill>
                    </a:rPr>
                    <a:t>Прочие </a:t>
                  </a:r>
                  <a:r>
                    <a:rPr lang="ru-RU" sz="1050" b="1" i="0" err="1">
                      <a:solidFill>
                        <a:srgbClr val="000000"/>
                      </a:solidFill>
                      <a:effectLst/>
                    </a:rPr>
                    <a:t>микросервисы</a:t>
                  </a:r>
                  <a:endParaRPr lang="ru-RU" sz="105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</p:grpSp>
        <p:sp>
          <p:nvSpPr>
            <p:cNvPr id="123" name="Прямоугольник: скругленные углы 122">
              <a:extLst>
                <a:ext uri="{FF2B5EF4-FFF2-40B4-BE49-F238E27FC236}">
                  <a16:creationId xmlns:a16="http://schemas.microsoft.com/office/drawing/2014/main" id="{304AA340-4FFD-4865-C211-E86074A15BD2}"/>
                </a:ext>
              </a:extLst>
            </p:cNvPr>
            <p:cNvSpPr/>
            <p:nvPr/>
          </p:nvSpPr>
          <p:spPr>
            <a:xfrm>
              <a:off x="1958090" y="5513068"/>
              <a:ext cx="8465891" cy="948765"/>
            </a:xfrm>
            <a:prstGeom prst="roundRect">
              <a:avLst>
                <a:gd name="adj" fmla="val 9731"/>
              </a:avLst>
            </a:prstGeom>
            <a:noFill/>
            <a:ln w="19050" cap="flat">
              <a:solidFill>
                <a:schemeClr val="tx2"/>
              </a:solidFill>
              <a:prstDash val="dash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ru-RU" b="0" i="0" u="none" strike="noStrike" cap="none" spc="0" normalizeH="0" baseline="0">
                <a:ln>
                  <a:noFill/>
                </a:ln>
                <a:solidFill>
                  <a:srgbClr val="1D1D1B"/>
                </a:solidFill>
                <a:effectLst/>
                <a:uFillTx/>
                <a:latin typeface="Century Gothic" panose="020B0502020202020204"/>
                <a:ea typeface="Century Gothic" panose="020B0502020202020204"/>
                <a:cs typeface="Century Gothic" panose="020B0502020202020204"/>
                <a:sym typeface="Century Gothic" panose="020B0502020202020204"/>
              </a:endParaRPr>
            </a:p>
          </p:txBody>
        </p:sp>
        <p:grpSp>
          <p:nvGrpSpPr>
            <p:cNvPr id="125" name="Группа 124">
              <a:extLst>
                <a:ext uri="{FF2B5EF4-FFF2-40B4-BE49-F238E27FC236}">
                  <a16:creationId xmlns:a16="http://schemas.microsoft.com/office/drawing/2014/main" id="{2A655032-DB45-E3B5-AFBA-05F78A627019}"/>
                </a:ext>
              </a:extLst>
            </p:cNvPr>
            <p:cNvGrpSpPr/>
            <p:nvPr/>
          </p:nvGrpSpPr>
          <p:grpSpPr>
            <a:xfrm>
              <a:off x="4634408" y="5376370"/>
              <a:ext cx="3182357" cy="244653"/>
              <a:chOff x="133947" y="972705"/>
              <a:chExt cx="2090191" cy="227716"/>
            </a:xfrm>
          </p:grpSpPr>
          <p:sp>
            <p:nvSpPr>
              <p:cNvPr id="179" name="Прямоугольник: скругленные углы 178">
                <a:extLst>
                  <a:ext uri="{FF2B5EF4-FFF2-40B4-BE49-F238E27FC236}">
                    <a16:creationId xmlns:a16="http://schemas.microsoft.com/office/drawing/2014/main" id="{FCE839AC-40CC-F5F6-4EDE-0EEA5FA86C7C}"/>
                  </a:ext>
                </a:extLst>
              </p:cNvPr>
              <p:cNvSpPr/>
              <p:nvPr/>
            </p:nvSpPr>
            <p:spPr>
              <a:xfrm>
                <a:off x="133947" y="982609"/>
                <a:ext cx="2090191" cy="217812"/>
              </a:xfrm>
              <a:prstGeom prst="roundRect">
                <a:avLst>
                  <a:gd name="adj" fmla="val 50000"/>
                </a:avLst>
              </a:prstGeom>
              <a:solidFill>
                <a:schemeClr val="tx2"/>
              </a:solidFill>
              <a:ln w="12700" cap="flat">
                <a:noFill/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180" name="Прямоугольник 179">
                <a:extLst>
                  <a:ext uri="{FF2B5EF4-FFF2-40B4-BE49-F238E27FC236}">
                    <a16:creationId xmlns:a16="http://schemas.microsoft.com/office/drawing/2014/main" id="{DE3900E2-5B4C-3F6E-BC00-3CC9BA619583}"/>
                  </a:ext>
                </a:extLst>
              </p:cNvPr>
              <p:cNvSpPr/>
              <p:nvPr/>
            </p:nvSpPr>
            <p:spPr>
              <a:xfrm>
                <a:off x="181915" y="972705"/>
                <a:ext cx="1996453" cy="227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1015990"/>
                <a:r>
                  <a:rPr lang="ru-RU" sz="1000" b="1">
                    <a:solidFill>
                      <a:schemeClr val="bg1"/>
                    </a:solidFill>
                    <a:ea typeface="PT Sans"/>
                    <a:cs typeface="PT Sans"/>
                  </a:rPr>
                  <a:t>Слой данных</a:t>
                </a:r>
              </a:p>
            </p:txBody>
          </p:sp>
        </p:grp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8FEC97F2-AE48-ECF5-E2DD-AE30EA1CB6B9}"/>
                </a:ext>
              </a:extLst>
            </p:cNvPr>
            <p:cNvGrpSpPr/>
            <p:nvPr/>
          </p:nvGrpSpPr>
          <p:grpSpPr>
            <a:xfrm>
              <a:off x="3872608" y="5776628"/>
              <a:ext cx="1450544" cy="553998"/>
              <a:chOff x="-1101285" y="3443387"/>
              <a:chExt cx="1605278" cy="384948"/>
            </a:xfrm>
          </p:grpSpPr>
          <p:sp>
            <p:nvSpPr>
              <p:cNvPr id="177" name="Прямоугольник: скругленные углы 176">
                <a:extLst>
                  <a:ext uri="{FF2B5EF4-FFF2-40B4-BE49-F238E27FC236}">
                    <a16:creationId xmlns:a16="http://schemas.microsoft.com/office/drawing/2014/main" id="{DB3DEA7F-70AB-6FC7-C1E0-7CC0BB98A777}"/>
                  </a:ext>
                </a:extLst>
              </p:cNvPr>
              <p:cNvSpPr/>
              <p:nvPr/>
            </p:nvSpPr>
            <p:spPr>
              <a:xfrm>
                <a:off x="-1091015" y="3466586"/>
                <a:ext cx="1584740" cy="338554"/>
              </a:xfrm>
              <a:prstGeom prst="roundRect">
                <a:avLst>
                  <a:gd name="adj" fmla="val 16094"/>
                </a:avLst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178" name="Прямоугольник 177">
                <a:extLst>
                  <a:ext uri="{FF2B5EF4-FFF2-40B4-BE49-F238E27FC236}">
                    <a16:creationId xmlns:a16="http://schemas.microsoft.com/office/drawing/2014/main" id="{1133B41C-9FD2-4256-37B8-362114E0B715}"/>
                  </a:ext>
                </a:extLst>
              </p:cNvPr>
              <p:cNvSpPr/>
              <p:nvPr/>
            </p:nvSpPr>
            <p:spPr>
              <a:xfrm>
                <a:off x="-1101285" y="3443387"/>
                <a:ext cx="1605278" cy="384948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defTabSz="1015990"/>
                <a:endParaRPr lang="ru-RU" sz="1000" b="1">
                  <a:solidFill>
                    <a:srgbClr val="000000"/>
                  </a:solidFill>
                </a:endParaRPr>
              </a:p>
              <a:p>
                <a:pPr algn="ctr" defTabSz="1015990"/>
                <a:r>
                  <a:rPr lang="ru-RU" sz="1000" b="1">
                    <a:solidFill>
                      <a:srgbClr val="000000"/>
                    </a:solidFill>
                  </a:rPr>
                  <a:t>База данных</a:t>
                </a:r>
                <a:endParaRPr lang="ru-RU" sz="1000">
                  <a:solidFill>
                    <a:srgbClr val="000000"/>
                  </a:solidFill>
                </a:endParaRPr>
              </a:p>
              <a:p>
                <a:pPr algn="ctr" defTabSz="1015990"/>
                <a:endParaRPr lang="ru-RU" sz="1000" b="1">
                  <a:solidFill>
                    <a:srgbClr val="000000"/>
                  </a:solidFill>
                  <a:ea typeface="PT Sans"/>
                  <a:cs typeface="PT Sans"/>
                </a:endParaRPr>
              </a:p>
            </p:txBody>
          </p:sp>
        </p:grpSp>
        <p:grpSp>
          <p:nvGrpSpPr>
            <p:cNvPr id="127" name="Группа 126">
              <a:extLst>
                <a:ext uri="{FF2B5EF4-FFF2-40B4-BE49-F238E27FC236}">
                  <a16:creationId xmlns:a16="http://schemas.microsoft.com/office/drawing/2014/main" id="{17AC3F0A-F6CD-4E65-672C-3BDBE20DAF71}"/>
                </a:ext>
              </a:extLst>
            </p:cNvPr>
            <p:cNvGrpSpPr/>
            <p:nvPr/>
          </p:nvGrpSpPr>
          <p:grpSpPr>
            <a:xfrm>
              <a:off x="8561245" y="5720285"/>
              <a:ext cx="1534672" cy="593339"/>
              <a:chOff x="1177880" y="3404232"/>
              <a:chExt cx="1698380" cy="412284"/>
            </a:xfrm>
          </p:grpSpPr>
          <p:sp>
            <p:nvSpPr>
              <p:cNvPr id="173" name="Прямоугольник: скругленные углы 172">
                <a:extLst>
                  <a:ext uri="{FF2B5EF4-FFF2-40B4-BE49-F238E27FC236}">
                    <a16:creationId xmlns:a16="http://schemas.microsoft.com/office/drawing/2014/main" id="{C3125706-2248-FD91-C2EA-3035B8CD13D7}"/>
                  </a:ext>
                </a:extLst>
              </p:cNvPr>
              <p:cNvSpPr/>
              <p:nvPr/>
            </p:nvSpPr>
            <p:spPr>
              <a:xfrm>
                <a:off x="1291520" y="3404232"/>
                <a:ext cx="1584740" cy="338554"/>
              </a:xfrm>
              <a:prstGeom prst="roundRect">
                <a:avLst>
                  <a:gd name="adj" fmla="val 16094"/>
                </a:avLst>
              </a:prstGeom>
              <a:solidFill>
                <a:schemeClr val="bg2"/>
              </a:solidFill>
              <a:ln w="19050" cap="flat">
                <a:solidFill>
                  <a:schemeClr val="tx2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174" name="Прямоугольник: скругленные углы 173">
                <a:extLst>
                  <a:ext uri="{FF2B5EF4-FFF2-40B4-BE49-F238E27FC236}">
                    <a16:creationId xmlns:a16="http://schemas.microsoft.com/office/drawing/2014/main" id="{9BEF8CD3-1611-CEF2-8B7E-3970C8085007}"/>
                  </a:ext>
                </a:extLst>
              </p:cNvPr>
              <p:cNvSpPr/>
              <p:nvPr/>
            </p:nvSpPr>
            <p:spPr>
              <a:xfrm>
                <a:off x="1250608" y="3442882"/>
                <a:ext cx="1584740" cy="338554"/>
              </a:xfrm>
              <a:prstGeom prst="roundRect">
                <a:avLst>
                  <a:gd name="adj" fmla="val 16094"/>
                </a:avLst>
              </a:prstGeom>
              <a:solidFill>
                <a:schemeClr val="bg2"/>
              </a:solidFill>
              <a:ln w="19050" cap="flat">
                <a:solidFill>
                  <a:schemeClr val="tx2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175" name="Прямоугольник: скругленные углы 174">
                <a:extLst>
                  <a:ext uri="{FF2B5EF4-FFF2-40B4-BE49-F238E27FC236}">
                    <a16:creationId xmlns:a16="http://schemas.microsoft.com/office/drawing/2014/main" id="{C0A52DBA-6F61-CA50-580E-828F042D3D94}"/>
                  </a:ext>
                </a:extLst>
              </p:cNvPr>
              <p:cNvSpPr/>
              <p:nvPr/>
            </p:nvSpPr>
            <p:spPr>
              <a:xfrm>
                <a:off x="1220527" y="3477962"/>
                <a:ext cx="1562632" cy="338554"/>
              </a:xfrm>
              <a:prstGeom prst="roundRect">
                <a:avLst>
                  <a:gd name="adj" fmla="val 16094"/>
                </a:avLst>
              </a:prstGeom>
              <a:solidFill>
                <a:schemeClr val="bg2"/>
              </a:solidFill>
              <a:ln w="19050" cap="flat">
                <a:solidFill>
                  <a:schemeClr val="tx2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176" name="Прямоугольник 175">
                <a:extLst>
                  <a:ext uri="{FF2B5EF4-FFF2-40B4-BE49-F238E27FC236}">
                    <a16:creationId xmlns:a16="http://schemas.microsoft.com/office/drawing/2014/main" id="{4DC5CBA0-25DF-9F1F-752F-5C46FFFDEB48}"/>
                  </a:ext>
                </a:extLst>
              </p:cNvPr>
              <p:cNvSpPr/>
              <p:nvPr/>
            </p:nvSpPr>
            <p:spPr>
              <a:xfrm>
                <a:off x="1177880" y="3548478"/>
                <a:ext cx="1605278" cy="174769"/>
              </a:xfrm>
              <a:prstGeom prst="rect">
                <a:avLst/>
              </a:prstGeom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defTabSz="1015990"/>
                <a:endParaRPr lang="ru-RU" sz="1050" b="1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28" name="Прямая со стрелкой 127">
              <a:extLst>
                <a:ext uri="{FF2B5EF4-FFF2-40B4-BE49-F238E27FC236}">
                  <a16:creationId xmlns:a16="http://schemas.microsoft.com/office/drawing/2014/main" id="{94E7E017-5E95-8D55-480E-53D7C34C8213}"/>
                </a:ext>
              </a:extLst>
            </p:cNvPr>
            <p:cNvCxnSpPr/>
            <p:nvPr/>
          </p:nvCxnSpPr>
          <p:spPr>
            <a:xfrm flipH="1" flipV="1">
              <a:off x="6172177" y="2911232"/>
              <a:ext cx="0" cy="246380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Прямая со стрелкой 128">
              <a:extLst>
                <a:ext uri="{FF2B5EF4-FFF2-40B4-BE49-F238E27FC236}">
                  <a16:creationId xmlns:a16="http://schemas.microsoft.com/office/drawing/2014/main" id="{3E7FFEEA-7207-2D02-065B-E74F30F7DB64}"/>
                </a:ext>
              </a:extLst>
            </p:cNvPr>
            <p:cNvCxnSpPr/>
            <p:nvPr/>
          </p:nvCxnSpPr>
          <p:spPr>
            <a:xfrm flipH="1" flipV="1">
              <a:off x="8977356" y="2911232"/>
              <a:ext cx="0" cy="246380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Прямая со стрелкой 131">
              <a:extLst>
                <a:ext uri="{FF2B5EF4-FFF2-40B4-BE49-F238E27FC236}">
                  <a16:creationId xmlns:a16="http://schemas.microsoft.com/office/drawing/2014/main" id="{ED949ECF-F23A-849A-CDCF-95612751394C}"/>
                </a:ext>
              </a:extLst>
            </p:cNvPr>
            <p:cNvCxnSpPr/>
            <p:nvPr/>
          </p:nvCxnSpPr>
          <p:spPr>
            <a:xfrm flipH="1" flipV="1">
              <a:off x="3440820" y="2911232"/>
              <a:ext cx="0" cy="246380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>
              <a:extLst>
                <a:ext uri="{FF2B5EF4-FFF2-40B4-BE49-F238E27FC236}">
                  <a16:creationId xmlns:a16="http://schemas.microsoft.com/office/drawing/2014/main" id="{0497ED3D-E6EF-2E15-2BB5-95BF14D7F49E}"/>
                </a:ext>
              </a:extLst>
            </p:cNvPr>
            <p:cNvCxnSpPr/>
            <p:nvPr/>
          </p:nvCxnSpPr>
          <p:spPr>
            <a:xfrm flipH="1">
              <a:off x="3312081" y="2096917"/>
              <a:ext cx="0" cy="1102252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Прямая со стрелкой 133">
              <a:extLst>
                <a:ext uri="{FF2B5EF4-FFF2-40B4-BE49-F238E27FC236}">
                  <a16:creationId xmlns:a16="http://schemas.microsoft.com/office/drawing/2014/main" id="{442ADC61-43F6-652B-935A-9265D6F2945B}"/>
                </a:ext>
              </a:extLst>
            </p:cNvPr>
            <p:cNvCxnSpPr/>
            <p:nvPr/>
          </p:nvCxnSpPr>
          <p:spPr>
            <a:xfrm flipH="1">
              <a:off x="8850798" y="2096917"/>
              <a:ext cx="0" cy="1085262"/>
            </a:xfrm>
            <a:prstGeom prst="straightConnector1">
              <a:avLst/>
            </a:prstGeom>
            <a:ln w="12700">
              <a:solidFill>
                <a:srgbClr val="56463C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61182CA9-3AE2-ACF1-2A03-7F6EAAD1BD27}"/>
                </a:ext>
              </a:extLst>
            </p:cNvPr>
            <p:cNvGrpSpPr/>
            <p:nvPr/>
          </p:nvGrpSpPr>
          <p:grpSpPr>
            <a:xfrm>
              <a:off x="1958091" y="2252208"/>
              <a:ext cx="8465890" cy="1710239"/>
              <a:chOff x="1703179" y="2010516"/>
              <a:chExt cx="8465890" cy="1710239"/>
            </a:xfrm>
          </p:grpSpPr>
          <p:sp>
            <p:nvSpPr>
              <p:cNvPr id="150" name="Прямоугольник: скругленные углы 149">
                <a:extLst>
                  <a:ext uri="{FF2B5EF4-FFF2-40B4-BE49-F238E27FC236}">
                    <a16:creationId xmlns:a16="http://schemas.microsoft.com/office/drawing/2014/main" id="{B1E3A499-91DA-BE01-D938-8AAC2FD82900}"/>
                  </a:ext>
                </a:extLst>
              </p:cNvPr>
              <p:cNvSpPr/>
              <p:nvPr/>
            </p:nvSpPr>
            <p:spPr>
              <a:xfrm>
                <a:off x="1703179" y="2132298"/>
                <a:ext cx="8465890" cy="1588457"/>
              </a:xfrm>
              <a:prstGeom prst="roundRect">
                <a:avLst>
                  <a:gd name="adj" fmla="val 9731"/>
                </a:avLst>
              </a:prstGeom>
              <a:noFill/>
              <a:ln w="19050" cap="flat">
                <a:solidFill>
                  <a:schemeClr val="tx2"/>
                </a:solidFill>
                <a:prstDash val="dash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grpSp>
            <p:nvGrpSpPr>
              <p:cNvPr id="151" name="Группа 150">
                <a:extLst>
                  <a:ext uri="{FF2B5EF4-FFF2-40B4-BE49-F238E27FC236}">
                    <a16:creationId xmlns:a16="http://schemas.microsoft.com/office/drawing/2014/main" id="{601A1E83-84E6-1260-FD23-C6BD3DE1ADC1}"/>
                  </a:ext>
                </a:extLst>
              </p:cNvPr>
              <p:cNvGrpSpPr/>
              <p:nvPr/>
            </p:nvGrpSpPr>
            <p:grpSpPr>
              <a:xfrm>
                <a:off x="4346932" y="2010516"/>
                <a:ext cx="3247486" cy="244653"/>
                <a:chOff x="112558" y="972705"/>
                <a:chExt cx="2132968" cy="227716"/>
              </a:xfrm>
            </p:grpSpPr>
            <p:sp>
              <p:nvSpPr>
                <p:cNvPr id="171" name="Прямоугольник: скругленные углы 170">
                  <a:extLst>
                    <a:ext uri="{FF2B5EF4-FFF2-40B4-BE49-F238E27FC236}">
                      <a16:creationId xmlns:a16="http://schemas.microsoft.com/office/drawing/2014/main" id="{7AE539FC-06F7-C235-C565-01826F248D41}"/>
                    </a:ext>
                  </a:extLst>
                </p:cNvPr>
                <p:cNvSpPr/>
                <p:nvPr/>
              </p:nvSpPr>
              <p:spPr>
                <a:xfrm>
                  <a:off x="112558" y="982609"/>
                  <a:ext cx="2132968" cy="21781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2"/>
                </a:solidFill>
                <a:ln w="12700" cap="flat">
                  <a:noFill/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72" name="Прямоугольник 171">
                  <a:extLst>
                    <a:ext uri="{FF2B5EF4-FFF2-40B4-BE49-F238E27FC236}">
                      <a16:creationId xmlns:a16="http://schemas.microsoft.com/office/drawing/2014/main" id="{AEB8A3F1-C7AF-DBFF-6FF1-DF2B732596D1}"/>
                    </a:ext>
                  </a:extLst>
                </p:cNvPr>
                <p:cNvSpPr/>
                <p:nvPr/>
              </p:nvSpPr>
              <p:spPr>
                <a:xfrm>
                  <a:off x="262429" y="972705"/>
                  <a:ext cx="1835424" cy="2270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1015990"/>
                  <a:r>
                    <a:rPr lang="ru-RU" sz="1000" b="1" err="1">
                      <a:solidFill>
                        <a:schemeClr val="bg1"/>
                      </a:solidFill>
                      <a:ea typeface="PT Sans"/>
                      <a:cs typeface="PT Sans"/>
                    </a:rPr>
                    <a:t>Микросервисы Оркестровки </a:t>
                  </a:r>
                  <a:r>
                    <a:rPr lang="en-US" sz="1000" b="1">
                      <a:solidFill>
                        <a:schemeClr val="bg1"/>
                      </a:solidFill>
                      <a:ea typeface="PT Sans"/>
                      <a:cs typeface="PT Sans"/>
                    </a:rPr>
                    <a:t>(PBC)</a:t>
                  </a:r>
                  <a:endParaRPr lang="ru-RU" sz="1000" b="1">
                    <a:solidFill>
                      <a:schemeClr val="bg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F00DC786-A4D4-12D6-FD9D-38C35CC8FA8A}"/>
                  </a:ext>
                </a:extLst>
              </p:cNvPr>
              <p:cNvGrpSpPr/>
              <p:nvPr/>
            </p:nvGrpSpPr>
            <p:grpSpPr>
              <a:xfrm>
                <a:off x="2167507" y="2377400"/>
                <a:ext cx="7671862" cy="325212"/>
                <a:chOff x="500577" y="356657"/>
                <a:chExt cx="3202479" cy="479628"/>
              </a:xfrm>
            </p:grpSpPr>
            <p:sp>
              <p:nvSpPr>
                <p:cNvPr id="169" name="Стрелка: влево-вправо 168">
                  <a:extLst>
                    <a:ext uri="{FF2B5EF4-FFF2-40B4-BE49-F238E27FC236}">
                      <a16:creationId xmlns:a16="http://schemas.microsoft.com/office/drawing/2014/main" id="{2AAE7E54-3840-A0D8-7324-8544BF31CE49}"/>
                    </a:ext>
                  </a:extLst>
                </p:cNvPr>
                <p:cNvSpPr/>
                <p:nvPr/>
              </p:nvSpPr>
              <p:spPr>
                <a:xfrm>
                  <a:off x="500577" y="356657"/>
                  <a:ext cx="3202479" cy="479628"/>
                </a:xfrm>
                <a:prstGeom prst="leftRightArrow">
                  <a:avLst>
                    <a:gd name="adj1" fmla="val 65973"/>
                    <a:gd name="adj2" fmla="val 52389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hangingPunct="0"/>
                  <a:endParaRPr lang="ru-RU">
                    <a:solidFill>
                      <a:srgbClr val="1D1D1B"/>
                    </a:solidFill>
                    <a:latin typeface="Century Gothic"/>
                  </a:endParaRPr>
                </a:p>
              </p:txBody>
            </p:sp>
            <p:sp>
              <p:nvSpPr>
                <p:cNvPr id="170" name="Прямоугольник 169">
                  <a:extLst>
                    <a:ext uri="{FF2B5EF4-FFF2-40B4-BE49-F238E27FC236}">
                      <a16:creationId xmlns:a16="http://schemas.microsoft.com/office/drawing/2014/main" id="{4887DF47-A954-8BA1-37A2-00F4E1591EC9}"/>
                    </a:ext>
                  </a:extLst>
                </p:cNvPr>
                <p:cNvSpPr/>
                <p:nvPr/>
              </p:nvSpPr>
              <p:spPr>
                <a:xfrm>
                  <a:off x="721684" y="460122"/>
                  <a:ext cx="2688322" cy="27699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ru-RU" sz="120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Брокер сообщений</a:t>
                  </a:r>
                  <a:endParaRPr lang="ru-RU" sz="110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53" name="Группа 152">
                <a:extLst>
                  <a:ext uri="{FF2B5EF4-FFF2-40B4-BE49-F238E27FC236}">
                    <a16:creationId xmlns:a16="http://schemas.microsoft.com/office/drawing/2014/main" id="{7287236F-279A-86A7-8131-AE2D2581ADA5}"/>
                  </a:ext>
                </a:extLst>
              </p:cNvPr>
              <p:cNvGrpSpPr/>
              <p:nvPr/>
            </p:nvGrpSpPr>
            <p:grpSpPr>
              <a:xfrm>
                <a:off x="7665977" y="2940487"/>
                <a:ext cx="2135006" cy="564187"/>
                <a:chOff x="1177880" y="3413113"/>
                <a:chExt cx="1696569" cy="392027"/>
              </a:xfrm>
            </p:grpSpPr>
            <p:sp>
              <p:nvSpPr>
                <p:cNvPr id="165" name="Прямоугольник: скругленные углы 164">
                  <a:extLst>
                    <a:ext uri="{FF2B5EF4-FFF2-40B4-BE49-F238E27FC236}">
                      <a16:creationId xmlns:a16="http://schemas.microsoft.com/office/drawing/2014/main" id="{8DE696B0-62B5-E196-4F43-5947F128B58F}"/>
                    </a:ext>
                  </a:extLst>
                </p:cNvPr>
                <p:cNvSpPr/>
                <p:nvPr/>
              </p:nvSpPr>
              <p:spPr>
                <a:xfrm>
                  <a:off x="1311817" y="3413113"/>
                  <a:ext cx="1562632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6" name="Прямоугольник: скругленные углы 165">
                  <a:extLst>
                    <a:ext uri="{FF2B5EF4-FFF2-40B4-BE49-F238E27FC236}">
                      <a16:creationId xmlns:a16="http://schemas.microsoft.com/office/drawing/2014/main" id="{923416A2-C99C-699E-86F8-4B90C6EC0F99}"/>
                    </a:ext>
                  </a:extLst>
                </p:cNvPr>
                <p:cNvSpPr/>
                <p:nvPr/>
              </p:nvSpPr>
              <p:spPr>
                <a:xfrm>
                  <a:off x="1237879" y="34388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7" name="Прямоугольник: скругленные углы 166">
                  <a:extLst>
                    <a:ext uri="{FF2B5EF4-FFF2-40B4-BE49-F238E27FC236}">
                      <a16:creationId xmlns:a16="http://schemas.microsoft.com/office/drawing/2014/main" id="{C9CBA4A7-281E-0DAF-CF4D-EAA68A784F15}"/>
                    </a:ext>
                  </a:extLst>
                </p:cNvPr>
                <p:cNvSpPr/>
                <p:nvPr/>
              </p:nvSpPr>
              <p:spPr>
                <a:xfrm>
                  <a:off x="1188150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8" name="Прямоугольник 167">
                  <a:extLst>
                    <a:ext uri="{FF2B5EF4-FFF2-40B4-BE49-F238E27FC236}">
                      <a16:creationId xmlns:a16="http://schemas.microsoft.com/office/drawing/2014/main" id="{C180C54B-85AD-1A47-2029-9C0A8A519955}"/>
                    </a:ext>
                  </a:extLst>
                </p:cNvPr>
                <p:cNvSpPr/>
                <p:nvPr/>
              </p:nvSpPr>
              <p:spPr>
                <a:xfrm>
                  <a:off x="1177880" y="3491510"/>
                  <a:ext cx="1605278" cy="2887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en-US" sz="1050" b="1">
                      <a:ea typeface="PT Sans"/>
                      <a:cs typeface="PT Sans"/>
                    </a:rPr>
                    <a:t>PBC</a:t>
                  </a:r>
                  <a:r>
                    <a:rPr lang="ru-RU" sz="1050" b="1">
                      <a:ea typeface="PT Sans"/>
                      <a:cs typeface="PT Sans"/>
                    </a:rPr>
                    <a:t> для ведения групповых операций</a:t>
                  </a:r>
                  <a:endParaRPr lang="ru-RU" sz="105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54" name="Группа 153">
                <a:extLst>
                  <a:ext uri="{FF2B5EF4-FFF2-40B4-BE49-F238E27FC236}">
                    <a16:creationId xmlns:a16="http://schemas.microsoft.com/office/drawing/2014/main" id="{A12A5425-DB8A-DB39-C281-597023E649F8}"/>
                  </a:ext>
                </a:extLst>
              </p:cNvPr>
              <p:cNvGrpSpPr/>
              <p:nvPr/>
            </p:nvGrpSpPr>
            <p:grpSpPr>
              <a:xfrm>
                <a:off x="4910280" y="2940487"/>
                <a:ext cx="2135006" cy="564187"/>
                <a:chOff x="1177880" y="3413113"/>
                <a:chExt cx="1696569" cy="392027"/>
              </a:xfrm>
            </p:grpSpPr>
            <p:sp>
              <p:nvSpPr>
                <p:cNvPr id="161" name="Прямоугольник: скругленные углы 160">
                  <a:extLst>
                    <a:ext uri="{FF2B5EF4-FFF2-40B4-BE49-F238E27FC236}">
                      <a16:creationId xmlns:a16="http://schemas.microsoft.com/office/drawing/2014/main" id="{A6A77722-397C-BB04-CFD1-33A4CCDBFD37}"/>
                    </a:ext>
                  </a:extLst>
                </p:cNvPr>
                <p:cNvSpPr/>
                <p:nvPr/>
              </p:nvSpPr>
              <p:spPr>
                <a:xfrm>
                  <a:off x="1311817" y="3413113"/>
                  <a:ext cx="1562632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2" name="Прямоугольник: скругленные углы 161">
                  <a:extLst>
                    <a:ext uri="{FF2B5EF4-FFF2-40B4-BE49-F238E27FC236}">
                      <a16:creationId xmlns:a16="http://schemas.microsoft.com/office/drawing/2014/main" id="{F7D39F23-A13E-3098-FAF2-C1686A4BF367}"/>
                    </a:ext>
                  </a:extLst>
                </p:cNvPr>
                <p:cNvSpPr/>
                <p:nvPr/>
              </p:nvSpPr>
              <p:spPr>
                <a:xfrm>
                  <a:off x="1237879" y="34388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3" name="Прямоугольник: скругленные углы 162">
                  <a:extLst>
                    <a:ext uri="{FF2B5EF4-FFF2-40B4-BE49-F238E27FC236}">
                      <a16:creationId xmlns:a16="http://schemas.microsoft.com/office/drawing/2014/main" id="{F414C424-C71F-786E-577D-01E8434D2903}"/>
                    </a:ext>
                  </a:extLst>
                </p:cNvPr>
                <p:cNvSpPr/>
                <p:nvPr/>
              </p:nvSpPr>
              <p:spPr>
                <a:xfrm>
                  <a:off x="1188150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4" name="Прямоугольник 163">
                  <a:extLst>
                    <a:ext uri="{FF2B5EF4-FFF2-40B4-BE49-F238E27FC236}">
                      <a16:creationId xmlns:a16="http://schemas.microsoft.com/office/drawing/2014/main" id="{475A9530-FC36-9E80-370B-7CC2E301C84A}"/>
                    </a:ext>
                  </a:extLst>
                </p:cNvPr>
                <p:cNvSpPr/>
                <p:nvPr/>
              </p:nvSpPr>
              <p:spPr>
                <a:xfrm>
                  <a:off x="1177880" y="3491508"/>
                  <a:ext cx="1605278" cy="28871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en-US" sz="105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PBC</a:t>
                  </a:r>
                  <a:r>
                    <a:rPr lang="ru-RU" sz="105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 для ведения кредитных карт</a:t>
                  </a:r>
                  <a:endParaRPr lang="ru-RU" sz="105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grpSp>
            <p:nvGrpSpPr>
              <p:cNvPr id="155" name="Группа 154">
                <a:extLst>
                  <a:ext uri="{FF2B5EF4-FFF2-40B4-BE49-F238E27FC236}">
                    <a16:creationId xmlns:a16="http://schemas.microsoft.com/office/drawing/2014/main" id="{522F50DA-0C32-8371-D0F1-567A7C5CCBA7}"/>
                  </a:ext>
                </a:extLst>
              </p:cNvPr>
              <p:cNvGrpSpPr/>
              <p:nvPr/>
            </p:nvGrpSpPr>
            <p:grpSpPr>
              <a:xfrm>
                <a:off x="2154583" y="2957477"/>
                <a:ext cx="2135006" cy="564187"/>
                <a:chOff x="1177880" y="3413113"/>
                <a:chExt cx="1696569" cy="392027"/>
              </a:xfrm>
            </p:grpSpPr>
            <p:sp>
              <p:nvSpPr>
                <p:cNvPr id="156" name="Прямоугольник: скругленные углы 155">
                  <a:extLst>
                    <a:ext uri="{FF2B5EF4-FFF2-40B4-BE49-F238E27FC236}">
                      <a16:creationId xmlns:a16="http://schemas.microsoft.com/office/drawing/2014/main" id="{3C705F49-7368-B3AB-221C-CE09093B910F}"/>
                    </a:ext>
                  </a:extLst>
                </p:cNvPr>
                <p:cNvSpPr/>
                <p:nvPr/>
              </p:nvSpPr>
              <p:spPr>
                <a:xfrm>
                  <a:off x="1311817" y="3413113"/>
                  <a:ext cx="1562632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57" name="Прямоугольник: скругленные углы 156">
                  <a:extLst>
                    <a:ext uri="{FF2B5EF4-FFF2-40B4-BE49-F238E27FC236}">
                      <a16:creationId xmlns:a16="http://schemas.microsoft.com/office/drawing/2014/main" id="{1A273A83-168C-E576-95AF-03E5F171CFF5}"/>
                    </a:ext>
                  </a:extLst>
                </p:cNvPr>
                <p:cNvSpPr/>
                <p:nvPr/>
              </p:nvSpPr>
              <p:spPr>
                <a:xfrm>
                  <a:off x="1237879" y="3438885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58" name="Прямоугольник: скругленные углы 157">
                  <a:extLst>
                    <a:ext uri="{FF2B5EF4-FFF2-40B4-BE49-F238E27FC236}">
                      <a16:creationId xmlns:a16="http://schemas.microsoft.com/office/drawing/2014/main" id="{0F48D337-BCCA-CDB6-E86C-F72AABCE9837}"/>
                    </a:ext>
                  </a:extLst>
                </p:cNvPr>
                <p:cNvSpPr/>
                <p:nvPr/>
              </p:nvSpPr>
              <p:spPr>
                <a:xfrm>
                  <a:off x="1188150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solidFill>
                  <a:schemeClr val="bg2"/>
                </a:solidFill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60" name="Прямоугольник 159">
                  <a:extLst>
                    <a:ext uri="{FF2B5EF4-FFF2-40B4-BE49-F238E27FC236}">
                      <a16:creationId xmlns:a16="http://schemas.microsoft.com/office/drawing/2014/main" id="{976BA70F-E71F-5FD2-3BAC-D5E168BFCEEA}"/>
                    </a:ext>
                  </a:extLst>
                </p:cNvPr>
                <p:cNvSpPr/>
                <p:nvPr/>
              </p:nvSpPr>
              <p:spPr>
                <a:xfrm>
                  <a:off x="1177880" y="3547644"/>
                  <a:ext cx="1605278" cy="176434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algn="ctr" defTabSz="1015990"/>
                  <a:r>
                    <a:rPr lang="en-US" sz="105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PBC</a:t>
                  </a:r>
                  <a:r>
                    <a:rPr lang="ru-RU" sz="105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 для</a:t>
                  </a:r>
                  <a:r>
                    <a:rPr lang="en-US" sz="105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 </a:t>
                  </a:r>
                  <a:r>
                    <a:rPr lang="ru-RU" sz="1050" b="1">
                      <a:solidFill>
                        <a:srgbClr val="000000"/>
                      </a:solidFill>
                      <a:ea typeface="PT Sans"/>
                      <a:cs typeface="PT Sans"/>
                    </a:rPr>
                    <a:t>обмена с НСПК</a:t>
                  </a:r>
                  <a:endParaRPr lang="ru-RU" sz="105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98B05351-3170-EAA5-FA7A-DB1272310B62}"/>
                </a:ext>
              </a:extLst>
            </p:cNvPr>
            <p:cNvGrpSpPr/>
            <p:nvPr/>
          </p:nvGrpSpPr>
          <p:grpSpPr>
            <a:xfrm>
              <a:off x="5430849" y="5772782"/>
              <a:ext cx="1455184" cy="561691"/>
              <a:chOff x="5430849" y="5772782"/>
              <a:chExt cx="1455184" cy="561691"/>
            </a:xfrm>
          </p:grpSpPr>
          <p:grpSp>
            <p:nvGrpSpPr>
              <p:cNvPr id="146" name="Группа 145">
                <a:extLst>
                  <a:ext uri="{FF2B5EF4-FFF2-40B4-BE49-F238E27FC236}">
                    <a16:creationId xmlns:a16="http://schemas.microsoft.com/office/drawing/2014/main" id="{D09533EF-A403-C723-0EDE-26967A10C5AF}"/>
                  </a:ext>
                </a:extLst>
              </p:cNvPr>
              <p:cNvGrpSpPr/>
              <p:nvPr/>
            </p:nvGrpSpPr>
            <p:grpSpPr>
              <a:xfrm>
                <a:off x="5435488" y="5772782"/>
                <a:ext cx="1450545" cy="561691"/>
                <a:chOff x="955534" y="3440714"/>
                <a:chExt cx="1605279" cy="390294"/>
              </a:xfrm>
            </p:grpSpPr>
            <p:sp>
              <p:nvSpPr>
                <p:cNvPr id="148" name="Прямоугольник: скругленные углы 147">
                  <a:extLst>
                    <a:ext uri="{FF2B5EF4-FFF2-40B4-BE49-F238E27FC236}">
                      <a16:creationId xmlns:a16="http://schemas.microsoft.com/office/drawing/2014/main" id="{9F406245-B3A0-49E8-9DAC-250BB14C56A3}"/>
                    </a:ext>
                  </a:extLst>
                </p:cNvPr>
                <p:cNvSpPr/>
                <p:nvPr/>
              </p:nvSpPr>
              <p:spPr>
                <a:xfrm>
                  <a:off x="965804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49" name="Прямоугольник 148">
                  <a:extLst>
                    <a:ext uri="{FF2B5EF4-FFF2-40B4-BE49-F238E27FC236}">
                      <a16:creationId xmlns:a16="http://schemas.microsoft.com/office/drawing/2014/main" id="{10D41B1F-C6E4-8D5E-AD99-AE22D44B29A8}"/>
                    </a:ext>
                  </a:extLst>
                </p:cNvPr>
                <p:cNvSpPr/>
                <p:nvPr/>
              </p:nvSpPr>
              <p:spPr>
                <a:xfrm>
                  <a:off x="955534" y="3440714"/>
                  <a:ext cx="1605278" cy="390294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 lIns="91440" tIns="45720" rIns="91440" bIns="45720" anchor="ctr">
                  <a:spAutoFit/>
                </a:bodyPr>
                <a:lstStyle/>
                <a:p>
                  <a:pPr algn="ctr" defTabSz="1015990"/>
                  <a:endParaRPr lang="ru-RU" sz="1000" b="1">
                    <a:solidFill>
                      <a:srgbClr val="000000"/>
                    </a:solidFill>
                  </a:endParaRPr>
                </a:p>
                <a:p>
                  <a:pPr algn="ctr" defTabSz="1015990"/>
                  <a:endParaRPr lang="ru-RU" sz="1000" b="1">
                    <a:solidFill>
                      <a:srgbClr val="000000"/>
                    </a:solidFill>
                  </a:endParaRPr>
                </a:p>
                <a:p>
                  <a:pPr algn="ctr" defTabSz="1015990"/>
                  <a:endParaRPr lang="ru-RU" sz="1000" b="1">
                    <a:solidFill>
                      <a:srgbClr val="000000"/>
                    </a:solidFill>
                    <a:ea typeface="PT Sans"/>
                    <a:cs typeface="PT Sans"/>
                  </a:endParaRPr>
                </a:p>
              </p:txBody>
            </p:sp>
          </p:grp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4F3E533F-F1FF-0815-C0DC-69F4E2EFDCED}"/>
                  </a:ext>
                </a:extLst>
              </p:cNvPr>
              <p:cNvSpPr/>
              <p:nvPr/>
            </p:nvSpPr>
            <p:spPr>
              <a:xfrm>
                <a:off x="5430849" y="5931679"/>
                <a:ext cx="1450544" cy="24389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defTabSz="1015990"/>
                <a:r>
                  <a:rPr lang="ru-RU" sz="1000" b="1">
                    <a:solidFill>
                      <a:srgbClr val="000000"/>
                    </a:solidFill>
                  </a:rPr>
                  <a:t>База данных</a:t>
                </a:r>
                <a:endParaRPr lang="ru-RU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7" name="Группа 136">
              <a:extLst>
                <a:ext uri="{FF2B5EF4-FFF2-40B4-BE49-F238E27FC236}">
                  <a16:creationId xmlns:a16="http://schemas.microsoft.com/office/drawing/2014/main" id="{6395A45B-B561-8236-2253-75CCE9A91C88}"/>
                </a:ext>
              </a:extLst>
            </p:cNvPr>
            <p:cNvGrpSpPr/>
            <p:nvPr/>
          </p:nvGrpSpPr>
          <p:grpSpPr>
            <a:xfrm>
              <a:off x="6976697" y="5822741"/>
              <a:ext cx="1462935" cy="487231"/>
              <a:chOff x="6976697" y="5822741"/>
              <a:chExt cx="1462935" cy="487231"/>
            </a:xfrm>
          </p:grpSpPr>
          <p:grpSp>
            <p:nvGrpSpPr>
              <p:cNvPr id="142" name="Группа 141">
                <a:extLst>
                  <a:ext uri="{FF2B5EF4-FFF2-40B4-BE49-F238E27FC236}">
                    <a16:creationId xmlns:a16="http://schemas.microsoft.com/office/drawing/2014/main" id="{9ECE85CC-CF19-9CDE-90EC-E23B7917EF18}"/>
                  </a:ext>
                </a:extLst>
              </p:cNvPr>
              <p:cNvGrpSpPr/>
              <p:nvPr/>
            </p:nvGrpSpPr>
            <p:grpSpPr>
              <a:xfrm>
                <a:off x="6998366" y="5822741"/>
                <a:ext cx="1441266" cy="487231"/>
                <a:chOff x="1177879" y="3466586"/>
                <a:chExt cx="1595011" cy="338554"/>
              </a:xfrm>
            </p:grpSpPr>
            <p:sp>
              <p:nvSpPr>
                <p:cNvPr id="144" name="Прямоугольник: скругленные углы 143">
                  <a:extLst>
                    <a:ext uri="{FF2B5EF4-FFF2-40B4-BE49-F238E27FC236}">
                      <a16:creationId xmlns:a16="http://schemas.microsoft.com/office/drawing/2014/main" id="{3BFA591A-7205-AEBB-42E4-B4D2FF92B30E}"/>
                    </a:ext>
                  </a:extLst>
                </p:cNvPr>
                <p:cNvSpPr/>
                <p:nvPr/>
              </p:nvSpPr>
              <p:spPr>
                <a:xfrm>
                  <a:off x="1188150" y="3466586"/>
                  <a:ext cx="1584740" cy="338554"/>
                </a:xfrm>
                <a:prstGeom prst="roundRect">
                  <a:avLst>
                    <a:gd name="adj" fmla="val 16094"/>
                  </a:avLst>
                </a:prstGeom>
                <a:noFill/>
                <a:ln w="19050" cap="flat">
                  <a:solidFill>
                    <a:schemeClr val="tx2"/>
                  </a:solidFill>
                  <a:prstDash val="solid"/>
                  <a:miter lim="8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marL="0" marR="0" indent="0" algn="l" defTabSz="914400" rtl="0" fontAlgn="auto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endParaRPr kumimoji="0" lang="ru-RU" b="0" i="0" u="none" strike="noStrike" cap="none" spc="0" normalizeH="0" baseline="0">
                    <a:ln>
                      <a:noFill/>
                    </a:ln>
                    <a:solidFill>
                      <a:srgbClr val="1D1D1B"/>
                    </a:solidFill>
                    <a:effectLst/>
                    <a:uFillTx/>
                    <a:latin typeface="Century Gothic" panose="020B0502020202020204"/>
                    <a:ea typeface="Century Gothic" panose="020B0502020202020204"/>
                    <a:cs typeface="Century Gothic" panose="020B0502020202020204"/>
                    <a:sym typeface="Century Gothic" panose="020B0502020202020204"/>
                  </a:endParaRPr>
                </a:p>
              </p:txBody>
            </p:sp>
            <p:sp>
              <p:nvSpPr>
                <p:cNvPr id="145" name="Прямоугольник 144">
                  <a:extLst>
                    <a:ext uri="{FF2B5EF4-FFF2-40B4-BE49-F238E27FC236}">
                      <a16:creationId xmlns:a16="http://schemas.microsoft.com/office/drawing/2014/main" id="{4F4E20F6-557D-45EC-871B-60B922D7B2C9}"/>
                    </a:ext>
                  </a:extLst>
                </p:cNvPr>
                <p:cNvSpPr/>
                <p:nvPr/>
              </p:nvSpPr>
              <p:spPr>
                <a:xfrm>
                  <a:off x="1177879" y="3555664"/>
                  <a:ext cx="1584740" cy="160394"/>
                </a:xfrm>
                <a:prstGeom prst="rect">
                  <a:avLst/>
                </a:prstGeom>
              </p:spPr>
              <p:txBody>
                <a:bodyPr wrap="square" lIns="91440" tIns="45720" rIns="91440" bIns="45720" anchor="ctr">
                  <a:spAutoFit/>
                </a:bodyPr>
                <a:lstStyle/>
                <a:p>
                  <a:pPr algn="ctr" defTabSz="1015990"/>
                  <a:endParaRPr lang="ru-RU" sz="900" b="1">
                    <a:solidFill>
                      <a:schemeClr val="tx1"/>
                    </a:solidFill>
                    <a:ea typeface="PT Sans"/>
                    <a:cs typeface="PT Sans"/>
                  </a:endParaRPr>
                </a:p>
              </p:txBody>
            </p:sp>
          </p:grpSp>
          <p:sp>
            <p:nvSpPr>
              <p:cNvPr id="143" name="Прямоугольник 142">
                <a:extLst>
                  <a:ext uri="{FF2B5EF4-FFF2-40B4-BE49-F238E27FC236}">
                    <a16:creationId xmlns:a16="http://schemas.microsoft.com/office/drawing/2014/main" id="{4B32045B-9572-7DFC-AA54-9365B0E54D2D}"/>
                  </a:ext>
                </a:extLst>
              </p:cNvPr>
              <p:cNvSpPr/>
              <p:nvPr/>
            </p:nvSpPr>
            <p:spPr>
              <a:xfrm>
                <a:off x="6976697" y="5944408"/>
                <a:ext cx="1450544" cy="24389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defTabSz="1015990"/>
                <a:r>
                  <a:rPr lang="ru-RU" sz="1000" b="1">
                    <a:solidFill>
                      <a:srgbClr val="000000"/>
                    </a:solidFill>
                  </a:rPr>
                  <a:t>База данных</a:t>
                </a:r>
                <a:endParaRPr lang="ru-RU" sz="1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883895A7-FC82-112B-1838-EA9D1F8AB20F}"/>
                </a:ext>
              </a:extLst>
            </p:cNvPr>
            <p:cNvGrpSpPr/>
            <p:nvPr/>
          </p:nvGrpSpPr>
          <p:grpSpPr>
            <a:xfrm>
              <a:off x="2309729" y="5810005"/>
              <a:ext cx="1450544" cy="487229"/>
              <a:chOff x="2309729" y="5810005"/>
              <a:chExt cx="1450544" cy="487229"/>
            </a:xfrm>
          </p:grpSpPr>
          <p:sp>
            <p:nvSpPr>
              <p:cNvPr id="140" name="Прямоугольник: скругленные углы 139">
                <a:extLst>
                  <a:ext uri="{FF2B5EF4-FFF2-40B4-BE49-F238E27FC236}">
                    <a16:creationId xmlns:a16="http://schemas.microsoft.com/office/drawing/2014/main" id="{6074F457-1B45-A716-1EC5-589197AD8115}"/>
                  </a:ext>
                </a:extLst>
              </p:cNvPr>
              <p:cNvSpPr/>
              <p:nvPr/>
            </p:nvSpPr>
            <p:spPr>
              <a:xfrm>
                <a:off x="2319009" y="5810005"/>
                <a:ext cx="1431985" cy="487229"/>
              </a:xfrm>
              <a:prstGeom prst="roundRect">
                <a:avLst>
                  <a:gd name="adj" fmla="val 16094"/>
                </a:avLst>
              </a:prstGeom>
              <a:noFill/>
              <a:ln w="19050" cap="flat">
                <a:solidFill>
                  <a:schemeClr val="tx2"/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spAutoFit/>
              </a:bodyPr>
              <a:lstStyle/>
              <a:p>
                <a:pPr marL="0" marR="0" indent="0" algn="l" defTabSz="914400" rtl="0" fontAlgn="auto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ru-RU" b="0" i="0" u="none" strike="noStrike" cap="none" spc="0" normalizeH="0" baseline="0">
                  <a:ln>
                    <a:noFill/>
                  </a:ln>
                  <a:solidFill>
                    <a:srgbClr val="1D1D1B"/>
                  </a:solidFill>
                  <a:effectLst/>
                  <a:uFillTx/>
                  <a:latin typeface="Century Gothic" panose="020B0502020202020204"/>
                  <a:ea typeface="Century Gothic" panose="020B0502020202020204"/>
                  <a:cs typeface="Century Gothic" panose="020B0502020202020204"/>
                  <a:sym typeface="Century Gothic" panose="020B0502020202020204"/>
                </a:endParaRPr>
              </a:p>
            </p:txBody>
          </p:sp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A5910F52-4318-6056-4B7B-1133EBD4C26C}"/>
                  </a:ext>
                </a:extLst>
              </p:cNvPr>
              <p:cNvSpPr/>
              <p:nvPr/>
            </p:nvSpPr>
            <p:spPr>
              <a:xfrm>
                <a:off x="2309729" y="5935499"/>
                <a:ext cx="1450544" cy="243897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defTabSz="1015990"/>
                <a:r>
                  <a:rPr lang="ru-RU" sz="1000" b="1">
                    <a:solidFill>
                      <a:srgbClr val="000000"/>
                    </a:solidFill>
                  </a:rPr>
                  <a:t>База данных</a:t>
                </a:r>
                <a:endParaRPr lang="ru-RU" sz="1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34E7CF16-F146-295A-0993-42CEEFE0E87A}"/>
                </a:ext>
              </a:extLst>
            </p:cNvPr>
            <p:cNvSpPr/>
            <p:nvPr/>
          </p:nvSpPr>
          <p:spPr>
            <a:xfrm>
              <a:off x="8599781" y="5963621"/>
              <a:ext cx="1450544" cy="243896"/>
            </a:xfrm>
            <a:prstGeom prst="rect">
              <a:avLst/>
            </a:prstGeom>
            <a:ln>
              <a:noFill/>
            </a:ln>
          </p:spPr>
          <p:txBody>
            <a:bodyPr wrap="square" lIns="91440" tIns="45720" rIns="91440" bIns="45720" anchor="ctr">
              <a:spAutoFit/>
            </a:bodyPr>
            <a:lstStyle/>
            <a:p>
              <a:pPr algn="ctr" defTabSz="1015990"/>
              <a:r>
                <a:rPr lang="ru-RU" sz="1000" b="1">
                  <a:solidFill>
                    <a:srgbClr val="000000"/>
                  </a:solidFill>
                </a:rPr>
                <a:t>База данных</a:t>
              </a:r>
              <a:endParaRPr lang="ru-RU" sz="1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6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3EC178-547D-313E-E9DB-D2C9DBAAC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8D962F-70C1-9011-D35A-62DE0FF9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DE" sz="3600" dirty="0"/>
              <a:t>Data Distribution </a:t>
            </a:r>
            <a:r>
              <a:rPr lang="de-DE" sz="3600" dirty="0" err="1"/>
              <a:t>Structure</a:t>
            </a:r>
            <a:endParaRPr lang="ru-RU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277CC5-AE74-BAB9-57E0-31FA1B8A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22</a:t>
            </a:fld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FBBBDEC8-294D-4C2C-57A2-C43498B0C0AC}"/>
              </a:ext>
            </a:extLst>
          </p:cNvPr>
          <p:cNvGrpSpPr/>
          <p:nvPr/>
        </p:nvGrpSpPr>
        <p:grpSpPr>
          <a:xfrm>
            <a:off x="1493822" y="1641665"/>
            <a:ext cx="9054657" cy="4767762"/>
            <a:chOff x="284295" y="2104844"/>
            <a:chExt cx="8333494" cy="438803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ABFF2C02-3557-1D2A-F4E5-E927C9963D53}"/>
                </a:ext>
              </a:extLst>
            </p:cNvPr>
            <p:cNvSpPr/>
            <p:nvPr/>
          </p:nvSpPr>
          <p:spPr>
            <a:xfrm>
              <a:off x="284295" y="2104844"/>
              <a:ext cx="8333494" cy="4388031"/>
            </a:xfrm>
            <a:prstGeom prst="roundRect">
              <a:avLst>
                <a:gd name="adj" fmla="val 5423"/>
              </a:avLst>
            </a:prstGeom>
            <a:solidFill>
              <a:schemeClr val="bg2"/>
            </a:solidFill>
            <a:ln w="28575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627CAF4-B4DB-8683-E5FC-ED3AE172397D}"/>
                </a:ext>
              </a:extLst>
            </p:cNvPr>
            <p:cNvSpPr/>
            <p:nvPr/>
          </p:nvSpPr>
          <p:spPr>
            <a:xfrm>
              <a:off x="721924" y="2600020"/>
              <a:ext cx="770511" cy="3412583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DWH</a:t>
              </a:r>
              <a:endParaRPr lang="ru-RU" sz="1400" b="1">
                <a:solidFill>
                  <a:schemeClr val="tx1"/>
                </a:solidFill>
              </a:endParaRP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0EB5A9EB-886C-D376-8C2C-815B0D74D24E}"/>
                </a:ext>
              </a:extLst>
            </p:cNvPr>
            <p:cNvGrpSpPr/>
            <p:nvPr/>
          </p:nvGrpSpPr>
          <p:grpSpPr>
            <a:xfrm>
              <a:off x="2179469" y="2601985"/>
              <a:ext cx="2772093" cy="1049755"/>
              <a:chOff x="2091427" y="1565847"/>
              <a:chExt cx="2772093" cy="1049755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EDAE95DE-5676-2A1D-DDAE-879A581878A4}"/>
                  </a:ext>
                </a:extLst>
              </p:cNvPr>
              <p:cNvSpPr/>
              <p:nvPr/>
            </p:nvSpPr>
            <p:spPr>
              <a:xfrm>
                <a:off x="2091427" y="1565847"/>
                <a:ext cx="2772093" cy="1049755"/>
              </a:xfrm>
              <a:prstGeom prst="roundRect">
                <a:avLst>
                  <a:gd name="adj" fmla="val 5423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4" name="Группа 43">
                <a:extLst>
                  <a:ext uri="{FF2B5EF4-FFF2-40B4-BE49-F238E27FC236}">
                    <a16:creationId xmlns:a16="http://schemas.microsoft.com/office/drawing/2014/main" id="{71C6242E-82FF-1135-DB3A-2AB275348A78}"/>
                  </a:ext>
                </a:extLst>
              </p:cNvPr>
              <p:cNvGrpSpPr/>
              <p:nvPr/>
            </p:nvGrpSpPr>
            <p:grpSpPr>
              <a:xfrm>
                <a:off x="2416156" y="2097309"/>
                <a:ext cx="2122634" cy="433024"/>
                <a:chOff x="2920567" y="3527745"/>
                <a:chExt cx="2042009" cy="397904"/>
              </a:xfrm>
            </p:grpSpPr>
            <p:sp>
              <p:nvSpPr>
                <p:cNvPr id="46" name="Прямоугольник: скругленные углы 45">
                  <a:extLst>
                    <a:ext uri="{FF2B5EF4-FFF2-40B4-BE49-F238E27FC236}">
                      <a16:creationId xmlns:a16="http://schemas.microsoft.com/office/drawing/2014/main" id="{F8075E3D-CE41-AAAD-F431-34B7B24D7271}"/>
                    </a:ext>
                  </a:extLst>
                </p:cNvPr>
                <p:cNvSpPr/>
                <p:nvPr/>
              </p:nvSpPr>
              <p:spPr>
                <a:xfrm>
                  <a:off x="2920567" y="3527745"/>
                  <a:ext cx="2042009" cy="331132"/>
                </a:xfrm>
                <a:prstGeom prst="roundRect">
                  <a:avLst>
                    <a:gd name="adj" fmla="val 12604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10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7" name="Текст 5">
                  <a:extLst>
                    <a:ext uri="{FF2B5EF4-FFF2-40B4-BE49-F238E27FC236}">
                      <a16:creationId xmlns:a16="http://schemas.microsoft.com/office/drawing/2014/main" id="{5D2B23AF-4488-FFCD-AC37-4D5D20D9FD6A}"/>
                    </a:ext>
                  </a:extLst>
                </p:cNvPr>
                <p:cNvSpPr txBox="1"/>
                <p:nvPr/>
              </p:nvSpPr>
              <p:spPr>
                <a:xfrm>
                  <a:off x="2977608" y="3567588"/>
                  <a:ext cx="1927925" cy="358061"/>
                </a:xfrm>
                <a:prstGeom prst="rect">
                  <a:avLst/>
                </a:prstGeom>
              </p:spPr>
              <p:txBody>
                <a:bodyPr anchor="t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de-DE" sz="1200" b="1" dirty="0"/>
                    <a:t>Online </a:t>
                  </a:r>
                  <a:r>
                    <a:rPr lang="de-DE" sz="1200" b="1" dirty="0" err="1"/>
                    <a:t>balances</a:t>
                  </a:r>
                  <a:endParaRPr lang="ru-RU" sz="1200" b="1" dirty="0"/>
                </a:p>
              </p:txBody>
            </p:sp>
          </p:grpSp>
          <p:sp>
            <p:nvSpPr>
              <p:cNvPr id="45" name="Текст 5">
                <a:extLst>
                  <a:ext uri="{FF2B5EF4-FFF2-40B4-BE49-F238E27FC236}">
                    <a16:creationId xmlns:a16="http://schemas.microsoft.com/office/drawing/2014/main" id="{0BA10B58-5A44-0009-E770-F6122675075F}"/>
                  </a:ext>
                </a:extLst>
              </p:cNvPr>
              <p:cNvSpPr txBox="1"/>
              <p:nvPr/>
            </p:nvSpPr>
            <p:spPr>
              <a:xfrm>
                <a:off x="2475450" y="1684140"/>
                <a:ext cx="2004046" cy="289186"/>
              </a:xfrm>
              <a:prstGeom prst="rect">
                <a:avLst/>
              </a:prstGeom>
            </p:spPr>
            <p:txBody>
              <a:bodyPr anchor="t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400" b="1" dirty="0">
                    <a:solidFill>
                      <a:schemeClr val="tx2"/>
                    </a:solidFill>
                  </a:rPr>
                  <a:t>Neo-Processing</a:t>
                </a:r>
                <a:endParaRPr lang="ru-RU" sz="14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32D2AA0-F2BE-3DF1-1512-DD98D7DED3B3}"/>
                </a:ext>
              </a:extLst>
            </p:cNvPr>
            <p:cNvSpPr/>
            <p:nvPr/>
          </p:nvSpPr>
          <p:spPr>
            <a:xfrm>
              <a:off x="5443268" y="2600021"/>
              <a:ext cx="2656926" cy="1049755"/>
            </a:xfrm>
            <a:prstGeom prst="roundRect">
              <a:avLst>
                <a:gd name="adj" fmla="val 6191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b="1" dirty="0">
                  <a:solidFill>
                    <a:schemeClr val="tx1"/>
                  </a:solidFill>
                </a:rPr>
                <a:t>Operational </a:t>
              </a:r>
              <a:r>
                <a:rPr lang="de-DE" sz="1200" b="1" dirty="0" err="1">
                  <a:solidFill>
                    <a:schemeClr val="tx1"/>
                  </a:solidFill>
                </a:rPr>
                <a:t>reporting</a:t>
              </a:r>
              <a:r>
                <a:rPr lang="de-DE" sz="1200" b="1" dirty="0">
                  <a:solidFill>
                    <a:schemeClr val="tx1"/>
                  </a:solidFill>
                </a:rPr>
                <a:t> </a:t>
              </a:r>
              <a:r>
                <a:rPr lang="de-DE" sz="1200" b="1" dirty="0" err="1">
                  <a:solidFill>
                    <a:schemeClr val="tx1"/>
                  </a:solidFill>
                </a:rPr>
                <a:t>mirror</a:t>
              </a:r>
              <a:endParaRPr lang="ru-RU" sz="12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F16965E2-F1DC-F399-1FC4-B26C9CA0C5B8}"/>
                </a:ext>
              </a:extLst>
            </p:cNvPr>
            <p:cNvGrpSpPr/>
            <p:nvPr/>
          </p:nvGrpSpPr>
          <p:grpSpPr>
            <a:xfrm>
              <a:off x="2179469" y="3959268"/>
              <a:ext cx="5963867" cy="2053339"/>
              <a:chOff x="2179469" y="3864382"/>
              <a:chExt cx="5963867" cy="2053339"/>
            </a:xfrm>
          </p:grpSpPr>
          <p:sp>
            <p:nvSpPr>
              <p:cNvPr id="31" name="Прямоугольник: скругленные углы 30">
                <a:extLst>
                  <a:ext uri="{FF2B5EF4-FFF2-40B4-BE49-F238E27FC236}">
                    <a16:creationId xmlns:a16="http://schemas.microsoft.com/office/drawing/2014/main" id="{5FDBAE23-87D7-D0DA-EDE8-782B3AF75A9B}"/>
                  </a:ext>
                </a:extLst>
              </p:cNvPr>
              <p:cNvSpPr/>
              <p:nvPr/>
            </p:nvSpPr>
            <p:spPr>
              <a:xfrm>
                <a:off x="2179469" y="3864382"/>
                <a:ext cx="5963867" cy="2053339"/>
              </a:xfrm>
              <a:prstGeom prst="roundRect">
                <a:avLst>
                  <a:gd name="adj" fmla="val 5423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2" name="Группа 31">
                <a:extLst>
                  <a:ext uri="{FF2B5EF4-FFF2-40B4-BE49-F238E27FC236}">
                    <a16:creationId xmlns:a16="http://schemas.microsoft.com/office/drawing/2014/main" id="{358C7821-9FE3-5C9C-196B-A3999933993C}"/>
                  </a:ext>
                </a:extLst>
              </p:cNvPr>
              <p:cNvGrpSpPr/>
              <p:nvPr/>
            </p:nvGrpSpPr>
            <p:grpSpPr>
              <a:xfrm>
                <a:off x="3226066" y="4393662"/>
                <a:ext cx="3648312" cy="325618"/>
                <a:chOff x="3012524" y="3536566"/>
                <a:chExt cx="1446418" cy="415471"/>
              </a:xfrm>
            </p:grpSpPr>
            <p:sp>
              <p:nvSpPr>
                <p:cNvPr id="41" name="Прямоугольник: скругленные углы 40">
                  <a:extLst>
                    <a:ext uri="{FF2B5EF4-FFF2-40B4-BE49-F238E27FC236}">
                      <a16:creationId xmlns:a16="http://schemas.microsoft.com/office/drawing/2014/main" id="{7F5F1543-298F-C725-E92C-3C2FAF57B9DB}"/>
                    </a:ext>
                  </a:extLst>
                </p:cNvPr>
                <p:cNvSpPr/>
                <p:nvPr/>
              </p:nvSpPr>
              <p:spPr>
                <a:xfrm>
                  <a:off x="3012524" y="3536566"/>
                  <a:ext cx="1446418" cy="415471"/>
                </a:xfrm>
                <a:prstGeom prst="roundRect">
                  <a:avLst>
                    <a:gd name="adj" fmla="val 5423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10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2" name="Текст 5">
                  <a:extLst>
                    <a:ext uri="{FF2B5EF4-FFF2-40B4-BE49-F238E27FC236}">
                      <a16:creationId xmlns:a16="http://schemas.microsoft.com/office/drawing/2014/main" id="{C8BCD161-7ABF-B310-FA2E-DCB6874B2ED7}"/>
                    </a:ext>
                  </a:extLst>
                </p:cNvPr>
                <p:cNvSpPr txBox="1"/>
                <p:nvPr/>
              </p:nvSpPr>
              <p:spPr>
                <a:xfrm>
                  <a:off x="3126608" y="3593976"/>
                  <a:ext cx="1218248" cy="358061"/>
                </a:xfrm>
                <a:prstGeom prst="rect">
                  <a:avLst/>
                </a:prstGeom>
              </p:spPr>
              <p:txBody>
                <a:bodyPr anchor="t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de-DE" sz="1200" b="1" dirty="0" err="1"/>
                    <a:t>Balances</a:t>
                  </a:r>
                  <a:r>
                    <a:rPr lang="de-DE" sz="1200" b="1" dirty="0"/>
                    <a:t> on </a:t>
                  </a:r>
                  <a:r>
                    <a:rPr lang="de-DE" sz="1200" b="1" dirty="0" err="1"/>
                    <a:t>accounting</a:t>
                  </a:r>
                  <a:r>
                    <a:rPr lang="de-DE" sz="1200" b="1" dirty="0"/>
                    <a:t> </a:t>
                  </a:r>
                  <a:r>
                    <a:rPr lang="de-DE" sz="1200" b="1" dirty="0" err="1"/>
                    <a:t>accounts</a:t>
                  </a:r>
                  <a:endParaRPr lang="ru-RU" sz="1200" b="1" dirty="0"/>
                </a:p>
              </p:txBody>
            </p:sp>
          </p:grpSp>
          <p:sp>
            <p:nvSpPr>
              <p:cNvPr id="33" name="Текст 5">
                <a:extLst>
                  <a:ext uri="{FF2B5EF4-FFF2-40B4-BE49-F238E27FC236}">
                    <a16:creationId xmlns:a16="http://schemas.microsoft.com/office/drawing/2014/main" id="{EECB118B-950C-C2C0-FC37-FD2B4A9E053D}"/>
                  </a:ext>
                </a:extLst>
              </p:cNvPr>
              <p:cNvSpPr txBox="1"/>
              <p:nvPr/>
            </p:nvSpPr>
            <p:spPr>
              <a:xfrm>
                <a:off x="2906026" y="3967784"/>
                <a:ext cx="4257643" cy="276783"/>
              </a:xfrm>
              <a:prstGeom prst="rect">
                <a:avLst/>
              </a:prstGeom>
            </p:spPr>
            <p:txBody>
              <a:bodyPr anchor="t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de-DE" sz="1400" b="1" dirty="0"/>
                  <a:t>Bank back </a:t>
                </a:r>
                <a:r>
                  <a:rPr lang="de-DE" sz="1400" b="1" dirty="0" err="1"/>
                  <a:t>office</a:t>
                </a:r>
                <a:endParaRPr lang="ru-RU" sz="1400" b="1" dirty="0"/>
              </a:p>
            </p:txBody>
          </p:sp>
          <p:sp>
            <p:nvSpPr>
              <p:cNvPr id="34" name="Прямоугольник: скругленные углы 33">
                <a:extLst>
                  <a:ext uri="{FF2B5EF4-FFF2-40B4-BE49-F238E27FC236}">
                    <a16:creationId xmlns:a16="http://schemas.microsoft.com/office/drawing/2014/main" id="{266D7C80-C536-A272-87B4-47A7D9DF7DB6}"/>
                  </a:ext>
                </a:extLst>
              </p:cNvPr>
              <p:cNvSpPr/>
              <p:nvPr/>
            </p:nvSpPr>
            <p:spPr>
              <a:xfrm>
                <a:off x="2362288" y="5012025"/>
                <a:ext cx="1310564" cy="595844"/>
              </a:xfrm>
              <a:prstGeom prst="roundRect">
                <a:avLst>
                  <a:gd name="adj" fmla="val 8900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>
                    <a:solidFill>
                      <a:schemeClr val="tx1"/>
                    </a:solidFill>
                  </a:rPr>
                  <a:t>Card </a:t>
                </a:r>
                <a:r>
                  <a:rPr lang="de-DE" sz="1200" b="1" dirty="0" err="1">
                    <a:solidFill>
                      <a:schemeClr val="tx1"/>
                    </a:solidFill>
                  </a:rPr>
                  <a:t>balances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Прямоугольник: скругленные углы 34">
                <a:extLst>
                  <a:ext uri="{FF2B5EF4-FFF2-40B4-BE49-F238E27FC236}">
                    <a16:creationId xmlns:a16="http://schemas.microsoft.com/office/drawing/2014/main" id="{71570FB6-E748-65C3-04C1-D412C050E78D}"/>
                  </a:ext>
                </a:extLst>
              </p:cNvPr>
              <p:cNvSpPr/>
              <p:nvPr/>
            </p:nvSpPr>
            <p:spPr>
              <a:xfrm>
                <a:off x="5239082" y="5005833"/>
                <a:ext cx="1310565" cy="595844"/>
              </a:xfrm>
              <a:prstGeom prst="roundRect">
                <a:avLst>
                  <a:gd name="adj" fmla="val 7526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 err="1">
                    <a:solidFill>
                      <a:schemeClr val="tx1"/>
                    </a:solidFill>
                  </a:rPr>
                  <a:t>Deposit</a:t>
                </a:r>
                <a:r>
                  <a:rPr lang="de-D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200" b="1" dirty="0" err="1">
                    <a:solidFill>
                      <a:schemeClr val="tx1"/>
                    </a:solidFill>
                  </a:rPr>
                  <a:t>balances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Прямоугольник: скругленные углы 35">
                <a:extLst>
                  <a:ext uri="{FF2B5EF4-FFF2-40B4-BE49-F238E27FC236}">
                    <a16:creationId xmlns:a16="http://schemas.microsoft.com/office/drawing/2014/main" id="{D281C16F-9605-A287-A2A4-99E79305B6EA}"/>
                  </a:ext>
                </a:extLst>
              </p:cNvPr>
              <p:cNvSpPr/>
              <p:nvPr/>
            </p:nvSpPr>
            <p:spPr>
              <a:xfrm>
                <a:off x="3816028" y="5011351"/>
                <a:ext cx="1310565" cy="590326"/>
              </a:xfrm>
              <a:prstGeom prst="roundRect">
                <a:avLst>
                  <a:gd name="adj" fmla="val 8541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200" b="1" dirty="0" err="1">
                    <a:solidFill>
                      <a:schemeClr val="tx1"/>
                    </a:solidFill>
                  </a:rPr>
                  <a:t>Loan</a:t>
                </a:r>
                <a:r>
                  <a:rPr lang="de-DE" sz="1200" b="1" dirty="0">
                    <a:solidFill>
                      <a:schemeClr val="tx1"/>
                    </a:solidFill>
                  </a:rPr>
                  <a:t> </a:t>
                </a:r>
                <a:r>
                  <a:rPr lang="de-DE" sz="1200" b="1" dirty="0" err="1">
                    <a:solidFill>
                      <a:schemeClr val="tx1"/>
                    </a:solidFill>
                  </a:rPr>
                  <a:t>balances</a:t>
                </a:r>
                <a:endParaRPr lang="ru-RU" sz="12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7" name="Группа 36">
                <a:extLst>
                  <a:ext uri="{FF2B5EF4-FFF2-40B4-BE49-F238E27FC236}">
                    <a16:creationId xmlns:a16="http://schemas.microsoft.com/office/drawing/2014/main" id="{AB540912-BCC8-A62B-6989-C21365C6FB47}"/>
                  </a:ext>
                </a:extLst>
              </p:cNvPr>
              <p:cNvGrpSpPr/>
              <p:nvPr/>
            </p:nvGrpSpPr>
            <p:grpSpPr>
              <a:xfrm>
                <a:off x="6662136" y="4957961"/>
                <a:ext cx="1310565" cy="657084"/>
                <a:chOff x="6662136" y="5181156"/>
                <a:chExt cx="1416771" cy="657084"/>
              </a:xfrm>
            </p:grpSpPr>
            <p:sp>
              <p:nvSpPr>
                <p:cNvPr id="38" name="Прямоугольник: скругленные углы 37">
                  <a:extLst>
                    <a:ext uri="{FF2B5EF4-FFF2-40B4-BE49-F238E27FC236}">
                      <a16:creationId xmlns:a16="http://schemas.microsoft.com/office/drawing/2014/main" id="{D7399DAF-C052-2463-25D1-4E748B0937C6}"/>
                    </a:ext>
                  </a:extLst>
                </p:cNvPr>
                <p:cNvSpPr/>
                <p:nvPr/>
              </p:nvSpPr>
              <p:spPr>
                <a:xfrm>
                  <a:off x="6768342" y="5181156"/>
                  <a:ext cx="1310565" cy="561946"/>
                </a:xfrm>
                <a:prstGeom prst="roundRect">
                  <a:avLst>
                    <a:gd name="adj" fmla="val 7525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sp>
              <p:nvSpPr>
                <p:cNvPr id="39" name="Прямоугольник: скругленные углы 38">
                  <a:extLst>
                    <a:ext uri="{FF2B5EF4-FFF2-40B4-BE49-F238E27FC236}">
                      <a16:creationId xmlns:a16="http://schemas.microsoft.com/office/drawing/2014/main" id="{F712822E-AB1D-3104-5D4B-2F60550762E7}"/>
                    </a:ext>
                  </a:extLst>
                </p:cNvPr>
                <p:cNvSpPr/>
                <p:nvPr/>
              </p:nvSpPr>
              <p:spPr>
                <a:xfrm>
                  <a:off x="6715239" y="5228725"/>
                  <a:ext cx="1310565" cy="561946"/>
                </a:xfrm>
                <a:prstGeom prst="roundRect">
                  <a:avLst>
                    <a:gd name="adj" fmla="val 7525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sp>
              <p:nvSpPr>
                <p:cNvPr id="40" name="Прямоугольник: скругленные углы 39">
                  <a:extLst>
                    <a:ext uri="{FF2B5EF4-FFF2-40B4-BE49-F238E27FC236}">
                      <a16:creationId xmlns:a16="http://schemas.microsoft.com/office/drawing/2014/main" id="{4AC33E26-0C93-461E-7797-39C2ABA15E3F}"/>
                    </a:ext>
                  </a:extLst>
                </p:cNvPr>
                <p:cNvSpPr/>
                <p:nvPr/>
              </p:nvSpPr>
              <p:spPr>
                <a:xfrm>
                  <a:off x="6662136" y="5276294"/>
                  <a:ext cx="1310565" cy="561946"/>
                </a:xfrm>
                <a:prstGeom prst="roundRect">
                  <a:avLst>
                    <a:gd name="adj" fmla="val 7525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</p:grpSp>
        </p:grp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6D3F5622-3EBB-6985-0E90-D1E4F9309887}"/>
                </a:ext>
              </a:extLst>
            </p:cNvPr>
            <p:cNvCxnSpPr>
              <a:stCxn id="31" idx="1"/>
            </p:cNvCxnSpPr>
            <p:nvPr/>
          </p:nvCxnSpPr>
          <p:spPr>
            <a:xfrm flipH="1">
              <a:off x="1492435" y="4985938"/>
              <a:ext cx="687034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CF4F34FE-61DD-F4B7-2B35-8A1E6782FB72}"/>
                </a:ext>
              </a:extLst>
            </p:cNvPr>
            <p:cNvCxnSpPr>
              <a:stCxn id="43" idx="1"/>
            </p:cNvCxnSpPr>
            <p:nvPr/>
          </p:nvCxnSpPr>
          <p:spPr>
            <a:xfrm flipH="1">
              <a:off x="1492435" y="3126863"/>
              <a:ext cx="687034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101E729B-A8BD-8526-6634-F384F60E47B6}"/>
                </a:ext>
              </a:extLst>
            </p:cNvPr>
            <p:cNvCxnSpPr>
              <a:stCxn id="43" idx="3"/>
              <a:endCxn id="25" idx="1"/>
            </p:cNvCxnSpPr>
            <p:nvPr/>
          </p:nvCxnSpPr>
          <p:spPr>
            <a:xfrm flipV="1">
              <a:off x="4951562" y="3124899"/>
              <a:ext cx="491706" cy="1964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0D6C9296-583D-D5FE-6780-1A6489915CEC}"/>
                </a:ext>
              </a:extLst>
            </p:cNvPr>
            <p:cNvCxnSpPr>
              <a:stCxn id="43" idx="2"/>
            </p:cNvCxnSpPr>
            <p:nvPr/>
          </p:nvCxnSpPr>
          <p:spPr>
            <a:xfrm flipH="1">
              <a:off x="3565514" y="3651740"/>
              <a:ext cx="2" cy="307528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46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CA630-E36E-D56D-C100-4AC729878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206375"/>
            <a:ext cx="11160126" cy="491249"/>
          </a:xfrm>
        </p:spPr>
        <p:txBody>
          <a:bodyPr/>
          <a:lstStyle/>
          <a:p>
            <a:pPr algn="ctr"/>
            <a:r>
              <a:rPr lang="ru-RU" sz="3200" dirty="0"/>
              <a:t>Архитектурная схема «Нео-процессинг»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3BC48E-BBC0-B4DA-F650-8C73569D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D892AD-CFC7-C50A-4F95-E2D0DC428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17"/>
          <a:stretch>
            <a:fillRect/>
          </a:stretch>
        </p:blipFill>
        <p:spPr bwMode="auto">
          <a:xfrm>
            <a:off x="1514475" y="885825"/>
            <a:ext cx="9163050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80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B90D9-29FB-1248-1222-22C0721E0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9A316-409D-F323-3C3C-4D4263CC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распределения данных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6B4CCF-8A97-8BA0-D54A-5405F59A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24</a:t>
            </a:fld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1D0E0E2-CC2F-12BA-FAD9-6021B503040B}"/>
              </a:ext>
            </a:extLst>
          </p:cNvPr>
          <p:cNvGrpSpPr/>
          <p:nvPr/>
        </p:nvGrpSpPr>
        <p:grpSpPr>
          <a:xfrm>
            <a:off x="1961629" y="1442910"/>
            <a:ext cx="8195718" cy="4388031"/>
            <a:chOff x="422071" y="2104844"/>
            <a:chExt cx="8195718" cy="438803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D0CE8ACE-0BA9-2B4F-1E87-258E99D1BF3E}"/>
                </a:ext>
              </a:extLst>
            </p:cNvPr>
            <p:cNvSpPr/>
            <p:nvPr/>
          </p:nvSpPr>
          <p:spPr>
            <a:xfrm>
              <a:off x="422071" y="2104844"/>
              <a:ext cx="8195718" cy="4388031"/>
            </a:xfrm>
            <a:prstGeom prst="roundRect">
              <a:avLst>
                <a:gd name="adj" fmla="val 5423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11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92C5833-DB4F-E93C-E835-8D650B5FFE02}"/>
                </a:ext>
              </a:extLst>
            </p:cNvPr>
            <p:cNvSpPr/>
            <p:nvPr/>
          </p:nvSpPr>
          <p:spPr>
            <a:xfrm>
              <a:off x="721924" y="2600020"/>
              <a:ext cx="770511" cy="3412583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DWH</a:t>
              </a:r>
              <a:endParaRPr lang="ru-RU" sz="1400" b="1">
                <a:solidFill>
                  <a:schemeClr val="tx1"/>
                </a:solidFill>
              </a:endParaRPr>
            </a:p>
          </p:txBody>
        </p: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6EAD9B1C-95D7-C27F-E590-A4AB837663A0}"/>
                </a:ext>
              </a:extLst>
            </p:cNvPr>
            <p:cNvGrpSpPr/>
            <p:nvPr/>
          </p:nvGrpSpPr>
          <p:grpSpPr>
            <a:xfrm>
              <a:off x="2179469" y="2601985"/>
              <a:ext cx="2772093" cy="1049755"/>
              <a:chOff x="2091427" y="1565847"/>
              <a:chExt cx="2772093" cy="1049755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C35182BD-1988-5DFD-7FD6-49D07447273F}"/>
                  </a:ext>
                </a:extLst>
              </p:cNvPr>
              <p:cNvSpPr/>
              <p:nvPr/>
            </p:nvSpPr>
            <p:spPr>
              <a:xfrm>
                <a:off x="2091427" y="1565847"/>
                <a:ext cx="2772093" cy="1049755"/>
              </a:xfrm>
              <a:prstGeom prst="roundRect">
                <a:avLst>
                  <a:gd name="adj" fmla="val 5423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Группа 28">
                <a:extLst>
                  <a:ext uri="{FF2B5EF4-FFF2-40B4-BE49-F238E27FC236}">
                    <a16:creationId xmlns:a16="http://schemas.microsoft.com/office/drawing/2014/main" id="{E5CE3280-1570-0388-59A0-D5E209618874}"/>
                  </a:ext>
                </a:extLst>
              </p:cNvPr>
              <p:cNvGrpSpPr/>
              <p:nvPr/>
            </p:nvGrpSpPr>
            <p:grpSpPr>
              <a:xfrm>
                <a:off x="2416156" y="2097309"/>
                <a:ext cx="2122634" cy="433024"/>
                <a:chOff x="2920567" y="3527745"/>
                <a:chExt cx="2042009" cy="397904"/>
              </a:xfrm>
            </p:grpSpPr>
            <p:sp>
              <p:nvSpPr>
                <p:cNvPr id="31" name="Прямоугольник: скругленные углы 30">
                  <a:extLst>
                    <a:ext uri="{FF2B5EF4-FFF2-40B4-BE49-F238E27FC236}">
                      <a16:creationId xmlns:a16="http://schemas.microsoft.com/office/drawing/2014/main" id="{681F9A5C-2E9C-7FA9-416B-0A757F43E177}"/>
                    </a:ext>
                  </a:extLst>
                </p:cNvPr>
                <p:cNvSpPr/>
                <p:nvPr/>
              </p:nvSpPr>
              <p:spPr>
                <a:xfrm>
                  <a:off x="2920567" y="3527745"/>
                  <a:ext cx="2042009" cy="331132"/>
                </a:xfrm>
                <a:prstGeom prst="roundRect">
                  <a:avLst>
                    <a:gd name="adj" fmla="val 12604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10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Текст 5">
                  <a:extLst>
                    <a:ext uri="{FF2B5EF4-FFF2-40B4-BE49-F238E27FC236}">
                      <a16:creationId xmlns:a16="http://schemas.microsoft.com/office/drawing/2014/main" id="{B72B3816-AB97-8DA6-6FAA-AB5AB75D8793}"/>
                    </a:ext>
                  </a:extLst>
                </p:cNvPr>
                <p:cNvSpPr txBox="1"/>
                <p:nvPr/>
              </p:nvSpPr>
              <p:spPr>
                <a:xfrm>
                  <a:off x="2977608" y="3567588"/>
                  <a:ext cx="1927925" cy="358061"/>
                </a:xfrm>
                <a:prstGeom prst="rect">
                  <a:avLst/>
                </a:prstGeom>
              </p:spPr>
              <p:txBody>
                <a:bodyPr anchor="t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200" b="1"/>
                    <a:t>Он-лайн балансы</a:t>
                  </a:r>
                </a:p>
              </p:txBody>
            </p:sp>
          </p:grpSp>
          <p:sp>
            <p:nvSpPr>
              <p:cNvPr id="30" name="Текст 5">
                <a:extLst>
                  <a:ext uri="{FF2B5EF4-FFF2-40B4-BE49-F238E27FC236}">
                    <a16:creationId xmlns:a16="http://schemas.microsoft.com/office/drawing/2014/main" id="{42ECB5F3-1749-D161-C13C-70431EF9CD4A}"/>
                  </a:ext>
                </a:extLst>
              </p:cNvPr>
              <p:cNvSpPr txBox="1"/>
              <p:nvPr/>
            </p:nvSpPr>
            <p:spPr>
              <a:xfrm>
                <a:off x="2475450" y="1684140"/>
                <a:ext cx="2004046" cy="289186"/>
              </a:xfrm>
              <a:prstGeom prst="rect">
                <a:avLst/>
              </a:prstGeom>
            </p:spPr>
            <p:txBody>
              <a:bodyPr anchor="t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b="1">
                    <a:solidFill>
                      <a:schemeClr val="tx2"/>
                    </a:solidFill>
                  </a:rPr>
                  <a:t>Нео-процессинг</a:t>
                </a:r>
              </a:p>
            </p:txBody>
          </p:sp>
        </p:grp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F82DF7E0-5D13-9698-3417-90C6E552D951}"/>
                </a:ext>
              </a:extLst>
            </p:cNvPr>
            <p:cNvSpPr/>
            <p:nvPr/>
          </p:nvSpPr>
          <p:spPr>
            <a:xfrm>
              <a:off x="5443268" y="2600021"/>
              <a:ext cx="2656926" cy="1049755"/>
            </a:xfrm>
            <a:prstGeom prst="roundRect">
              <a:avLst>
                <a:gd name="adj" fmla="val 6191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200" b="1">
                  <a:solidFill>
                    <a:schemeClr val="tx1"/>
                  </a:solidFill>
                </a:rPr>
                <a:t>Зеркало для формирования операционных отчетов</a:t>
              </a:r>
            </a:p>
          </p:txBody>
        </p: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D6CD0EE9-C118-34F8-9076-C2D5639CE8AA}"/>
                </a:ext>
              </a:extLst>
            </p:cNvPr>
            <p:cNvGrpSpPr/>
            <p:nvPr/>
          </p:nvGrpSpPr>
          <p:grpSpPr>
            <a:xfrm>
              <a:off x="2179469" y="3959268"/>
              <a:ext cx="5963867" cy="2053339"/>
              <a:chOff x="2179469" y="3864382"/>
              <a:chExt cx="5963867" cy="2053339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642635EF-38E4-2B5A-65E4-58B00DC7644A}"/>
                  </a:ext>
                </a:extLst>
              </p:cNvPr>
              <p:cNvSpPr/>
              <p:nvPr/>
            </p:nvSpPr>
            <p:spPr>
              <a:xfrm>
                <a:off x="2179469" y="3864382"/>
                <a:ext cx="5963867" cy="2053339"/>
              </a:xfrm>
              <a:prstGeom prst="roundRect">
                <a:avLst>
                  <a:gd name="adj" fmla="val 5423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878648CD-F9CF-AE35-DCB6-0D5BE67693A1}"/>
                  </a:ext>
                </a:extLst>
              </p:cNvPr>
              <p:cNvGrpSpPr/>
              <p:nvPr/>
            </p:nvGrpSpPr>
            <p:grpSpPr>
              <a:xfrm>
                <a:off x="3226066" y="4393662"/>
                <a:ext cx="3648312" cy="325618"/>
                <a:chOff x="3012524" y="3536566"/>
                <a:chExt cx="1446418" cy="415471"/>
              </a:xfrm>
            </p:grpSpPr>
            <p:sp>
              <p:nvSpPr>
                <p:cNvPr id="26" name="Прямоугольник: скругленные углы 25">
                  <a:extLst>
                    <a:ext uri="{FF2B5EF4-FFF2-40B4-BE49-F238E27FC236}">
                      <a16:creationId xmlns:a16="http://schemas.microsoft.com/office/drawing/2014/main" id="{9F3CE864-C396-A7C0-A490-E3C5C53FF5B7}"/>
                    </a:ext>
                  </a:extLst>
                </p:cNvPr>
                <p:cNvSpPr/>
                <p:nvPr/>
              </p:nvSpPr>
              <p:spPr>
                <a:xfrm>
                  <a:off x="3012524" y="3536566"/>
                  <a:ext cx="1446418" cy="415471"/>
                </a:xfrm>
                <a:prstGeom prst="roundRect">
                  <a:avLst>
                    <a:gd name="adj" fmla="val 5423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ru-RU" sz="110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7" name="Текст 5">
                  <a:extLst>
                    <a:ext uri="{FF2B5EF4-FFF2-40B4-BE49-F238E27FC236}">
                      <a16:creationId xmlns:a16="http://schemas.microsoft.com/office/drawing/2014/main" id="{8951DC9F-8D64-5155-C9B8-EE470577A4D7}"/>
                    </a:ext>
                  </a:extLst>
                </p:cNvPr>
                <p:cNvSpPr txBox="1"/>
                <p:nvPr/>
              </p:nvSpPr>
              <p:spPr>
                <a:xfrm>
                  <a:off x="3126608" y="3593976"/>
                  <a:ext cx="1218248" cy="358061"/>
                </a:xfrm>
                <a:prstGeom prst="rect">
                  <a:avLst/>
                </a:prstGeom>
              </p:spPr>
              <p:txBody>
                <a:bodyPr anchor="t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sz="1200" b="1"/>
                    <a:t>Остатки по бухгалтерским счетам</a:t>
                  </a:r>
                </a:p>
              </p:txBody>
            </p:sp>
          </p:grpSp>
          <p:sp>
            <p:nvSpPr>
              <p:cNvPr id="18" name="Текст 5">
                <a:extLst>
                  <a:ext uri="{FF2B5EF4-FFF2-40B4-BE49-F238E27FC236}">
                    <a16:creationId xmlns:a16="http://schemas.microsoft.com/office/drawing/2014/main" id="{61D237DA-7545-B3F0-F9C0-DC040C342605}"/>
                  </a:ext>
                </a:extLst>
              </p:cNvPr>
              <p:cNvSpPr txBox="1"/>
              <p:nvPr/>
            </p:nvSpPr>
            <p:spPr>
              <a:xfrm>
                <a:off x="2906026" y="3967784"/>
                <a:ext cx="4257643" cy="276783"/>
              </a:xfrm>
              <a:prstGeom prst="rect">
                <a:avLst/>
              </a:prstGeom>
            </p:spPr>
            <p:txBody>
              <a:bodyPr anchor="t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ru-RU" sz="1400" b="1"/>
                  <a:t>Бэк-офис банка</a:t>
                </a:r>
              </a:p>
            </p:txBody>
          </p:sp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D4E8F08E-2DDC-5351-79C5-54B162CD9E67}"/>
                  </a:ext>
                </a:extLst>
              </p:cNvPr>
              <p:cNvSpPr/>
              <p:nvPr/>
            </p:nvSpPr>
            <p:spPr>
              <a:xfrm>
                <a:off x="2362288" y="5012025"/>
                <a:ext cx="1310564" cy="595844"/>
              </a:xfrm>
              <a:prstGeom prst="roundRect">
                <a:avLst>
                  <a:gd name="adj" fmla="val 8900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>
                    <a:solidFill>
                      <a:schemeClr val="tx1"/>
                    </a:solidFill>
                  </a:rPr>
                  <a:t>Остатки по картам</a:t>
                </a:r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3BF25662-A78F-F69D-40D2-16A395096F55}"/>
                  </a:ext>
                </a:extLst>
              </p:cNvPr>
              <p:cNvSpPr/>
              <p:nvPr/>
            </p:nvSpPr>
            <p:spPr>
              <a:xfrm>
                <a:off x="5239082" y="5005833"/>
                <a:ext cx="1310565" cy="595844"/>
              </a:xfrm>
              <a:prstGeom prst="roundRect">
                <a:avLst>
                  <a:gd name="adj" fmla="val 7526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>
                    <a:solidFill>
                      <a:schemeClr val="tx1"/>
                    </a:solidFill>
                  </a:rPr>
                  <a:t>Остатки  по депозитам </a:t>
                </a:r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397F744D-4BE8-AADC-51BE-FCCC224A5EA6}"/>
                  </a:ext>
                </a:extLst>
              </p:cNvPr>
              <p:cNvSpPr/>
              <p:nvPr/>
            </p:nvSpPr>
            <p:spPr>
              <a:xfrm>
                <a:off x="3816028" y="5011351"/>
                <a:ext cx="1310565" cy="590326"/>
              </a:xfrm>
              <a:prstGeom prst="roundRect">
                <a:avLst>
                  <a:gd name="adj" fmla="val 8541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200" b="1">
                    <a:solidFill>
                      <a:schemeClr val="tx1"/>
                    </a:solidFill>
                  </a:rPr>
                  <a:t>Остатки  по кредитам </a:t>
                </a:r>
              </a:p>
            </p:txBody>
          </p:sp>
          <p:grpSp>
            <p:nvGrpSpPr>
              <p:cNvPr id="22" name="Группа 21">
                <a:extLst>
                  <a:ext uri="{FF2B5EF4-FFF2-40B4-BE49-F238E27FC236}">
                    <a16:creationId xmlns:a16="http://schemas.microsoft.com/office/drawing/2014/main" id="{8C403669-E735-EEA8-4139-7907B433BD74}"/>
                  </a:ext>
                </a:extLst>
              </p:cNvPr>
              <p:cNvGrpSpPr/>
              <p:nvPr/>
            </p:nvGrpSpPr>
            <p:grpSpPr>
              <a:xfrm>
                <a:off x="6662136" y="4957961"/>
                <a:ext cx="1310565" cy="657084"/>
                <a:chOff x="6662136" y="5181156"/>
                <a:chExt cx="1416771" cy="657084"/>
              </a:xfrm>
            </p:grpSpPr>
            <p:sp>
              <p:nvSpPr>
                <p:cNvPr id="23" name="Прямоугольник: скругленные углы 22">
                  <a:extLst>
                    <a:ext uri="{FF2B5EF4-FFF2-40B4-BE49-F238E27FC236}">
                      <a16:creationId xmlns:a16="http://schemas.microsoft.com/office/drawing/2014/main" id="{A6EB85BE-A31D-6305-CE8F-DE279AF4B438}"/>
                    </a:ext>
                  </a:extLst>
                </p:cNvPr>
                <p:cNvSpPr/>
                <p:nvPr/>
              </p:nvSpPr>
              <p:spPr>
                <a:xfrm>
                  <a:off x="6768342" y="5181156"/>
                  <a:ext cx="1310565" cy="561946"/>
                </a:xfrm>
                <a:prstGeom prst="roundRect">
                  <a:avLst>
                    <a:gd name="adj" fmla="val 7525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sp>
              <p:nvSpPr>
                <p:cNvPr id="24" name="Прямоугольник: скругленные углы 23">
                  <a:extLst>
                    <a:ext uri="{FF2B5EF4-FFF2-40B4-BE49-F238E27FC236}">
                      <a16:creationId xmlns:a16="http://schemas.microsoft.com/office/drawing/2014/main" id="{7EFC0BB7-4B20-D7EF-1745-1D7D34E4FD0E}"/>
                    </a:ext>
                  </a:extLst>
                </p:cNvPr>
                <p:cNvSpPr/>
                <p:nvPr/>
              </p:nvSpPr>
              <p:spPr>
                <a:xfrm>
                  <a:off x="6715239" y="5228725"/>
                  <a:ext cx="1310565" cy="561946"/>
                </a:xfrm>
                <a:prstGeom prst="roundRect">
                  <a:avLst>
                    <a:gd name="adj" fmla="val 7525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  <p:sp>
              <p:nvSpPr>
                <p:cNvPr id="25" name="Прямоугольник: скругленные углы 24">
                  <a:extLst>
                    <a:ext uri="{FF2B5EF4-FFF2-40B4-BE49-F238E27FC236}">
                      <a16:creationId xmlns:a16="http://schemas.microsoft.com/office/drawing/2014/main" id="{6CD417C5-F64A-48D3-962B-FAD83E037B08}"/>
                    </a:ext>
                  </a:extLst>
                </p:cNvPr>
                <p:cNvSpPr/>
                <p:nvPr/>
              </p:nvSpPr>
              <p:spPr>
                <a:xfrm>
                  <a:off x="6662136" y="5276294"/>
                  <a:ext cx="1310565" cy="561946"/>
                </a:xfrm>
                <a:prstGeom prst="roundRect">
                  <a:avLst>
                    <a:gd name="adj" fmla="val 7525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200" b="1">
                      <a:solidFill>
                        <a:schemeClr val="tx1"/>
                      </a:solidFill>
                    </a:rPr>
                    <a:t>…</a:t>
                  </a:r>
                </a:p>
              </p:txBody>
            </p:sp>
          </p:grpSp>
        </p:grp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0920D718-E932-1401-A22E-33B8775589CA}"/>
                </a:ext>
              </a:extLst>
            </p:cNvPr>
            <p:cNvCxnSpPr>
              <a:stCxn id="16" idx="1"/>
            </p:cNvCxnSpPr>
            <p:nvPr/>
          </p:nvCxnSpPr>
          <p:spPr>
            <a:xfrm flipH="1">
              <a:off x="1492435" y="4985938"/>
              <a:ext cx="687034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>
              <a:extLst>
                <a:ext uri="{FF2B5EF4-FFF2-40B4-BE49-F238E27FC236}">
                  <a16:creationId xmlns:a16="http://schemas.microsoft.com/office/drawing/2014/main" id="{555B572A-DAFC-BD81-A531-2B7DE7DAD200}"/>
                </a:ext>
              </a:extLst>
            </p:cNvPr>
            <p:cNvCxnSpPr>
              <a:stCxn id="28" idx="1"/>
            </p:cNvCxnSpPr>
            <p:nvPr/>
          </p:nvCxnSpPr>
          <p:spPr>
            <a:xfrm flipH="1">
              <a:off x="1492435" y="3126863"/>
              <a:ext cx="687034" cy="0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7620E216-7A31-A818-BE10-44E6413F1CA8}"/>
                </a:ext>
              </a:extLst>
            </p:cNvPr>
            <p:cNvCxnSpPr>
              <a:stCxn id="28" idx="3"/>
              <a:endCxn id="10" idx="1"/>
            </p:cNvCxnSpPr>
            <p:nvPr/>
          </p:nvCxnSpPr>
          <p:spPr>
            <a:xfrm flipV="1">
              <a:off x="4951562" y="3124899"/>
              <a:ext cx="491706" cy="1964"/>
            </a:xfrm>
            <a:prstGeom prst="straightConnector1">
              <a:avLst/>
            </a:prstGeom>
            <a:ln w="28575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>
              <a:extLst>
                <a:ext uri="{FF2B5EF4-FFF2-40B4-BE49-F238E27FC236}">
                  <a16:creationId xmlns:a16="http://schemas.microsoft.com/office/drawing/2014/main" id="{2770BAC8-E2EF-A5DA-4650-9F566DDC9535}"/>
                </a:ext>
              </a:extLst>
            </p:cNvPr>
            <p:cNvCxnSpPr>
              <a:stCxn id="28" idx="2"/>
            </p:cNvCxnSpPr>
            <p:nvPr/>
          </p:nvCxnSpPr>
          <p:spPr>
            <a:xfrm flipH="1">
              <a:off x="3565514" y="3651740"/>
              <a:ext cx="2" cy="307528"/>
            </a:xfrm>
            <a:prstGeom prst="straightConnector1">
              <a:avLst/>
            </a:prstGeom>
            <a:ln w="28575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357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F802-55A9-27F2-F28A-BD33E5DC9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8B690F5-B03E-994F-02BA-107492AAD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Нео-процессинг – полная архитектура АБС</a:t>
            </a:r>
            <a:endParaRPr lang="ru-RU" sz="3200" dirty="0">
              <a:solidFill>
                <a:schemeClr val="accent4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F26529-87D3-8247-3CBC-3E52EF88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25</a:t>
            </a:fld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5A688C6-9D67-31E8-BCEB-FE4DF22D9221}"/>
              </a:ext>
            </a:extLst>
          </p:cNvPr>
          <p:cNvGrpSpPr/>
          <p:nvPr/>
        </p:nvGrpSpPr>
        <p:grpSpPr>
          <a:xfrm>
            <a:off x="606959" y="1341120"/>
            <a:ext cx="10978082" cy="5242560"/>
            <a:chOff x="380925" y="1160363"/>
            <a:chExt cx="11371111" cy="5430250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E03F694D-07F6-77DA-F27A-CA9F013A840F}"/>
                </a:ext>
              </a:extLst>
            </p:cNvPr>
            <p:cNvGrpSpPr/>
            <p:nvPr/>
          </p:nvGrpSpPr>
          <p:grpSpPr>
            <a:xfrm>
              <a:off x="3240672" y="1160363"/>
              <a:ext cx="5637632" cy="1220829"/>
              <a:chOff x="3518949" y="1156746"/>
              <a:chExt cx="5637632" cy="1220829"/>
            </a:xfrm>
          </p:grpSpPr>
          <p:sp>
            <p:nvSpPr>
              <p:cNvPr id="78" name="Прямоугольник: скругленные углы 77">
                <a:extLst>
                  <a:ext uri="{FF2B5EF4-FFF2-40B4-BE49-F238E27FC236}">
                    <a16:creationId xmlns:a16="http://schemas.microsoft.com/office/drawing/2014/main" id="{D63A292F-1B98-4170-1EF7-BA4BC07C5A0C}"/>
                  </a:ext>
                </a:extLst>
              </p:cNvPr>
              <p:cNvSpPr/>
              <p:nvPr/>
            </p:nvSpPr>
            <p:spPr>
              <a:xfrm>
                <a:off x="3518949" y="1156746"/>
                <a:ext cx="5637632" cy="1220829"/>
              </a:xfrm>
              <a:prstGeom prst="roundRect">
                <a:avLst>
                  <a:gd name="adj" fmla="val 8642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ysClr val="windowText" lastClr="000000"/>
                    </a:solidFill>
                  </a:rPr>
                  <a:t>Каналы и протоколы</a:t>
                </a:r>
              </a:p>
              <a:p>
                <a:pPr algn="ctr"/>
                <a:endParaRPr lang="ru-RU" sz="16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sz="16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9" name="Прямоугольник: скругленные углы 78">
                <a:extLst>
                  <a:ext uri="{FF2B5EF4-FFF2-40B4-BE49-F238E27FC236}">
                    <a16:creationId xmlns:a16="http://schemas.microsoft.com/office/drawing/2014/main" id="{A5D50CEF-8820-7E9E-E745-281794373A51}"/>
                  </a:ext>
                </a:extLst>
              </p:cNvPr>
              <p:cNvSpPr/>
              <p:nvPr/>
            </p:nvSpPr>
            <p:spPr>
              <a:xfrm>
                <a:off x="3690690" y="1851255"/>
                <a:ext cx="850396" cy="37082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err="1">
                    <a:solidFill>
                      <a:sysClr val="windowText" lastClr="000000"/>
                    </a:solidFill>
                  </a:rPr>
                  <a:t>http</a:t>
                </a:r>
                <a:endParaRPr lang="ru-RU" sz="14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93E7C4D2-126C-5EDE-DB57-B67EEFD42E94}"/>
                  </a:ext>
                </a:extLst>
              </p:cNvPr>
              <p:cNvSpPr/>
              <p:nvPr/>
            </p:nvSpPr>
            <p:spPr>
              <a:xfrm>
                <a:off x="4609934" y="1851255"/>
                <a:ext cx="1033051" cy="37082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>
                    <a:solidFill>
                      <a:sysClr val="windowText" lastClr="000000"/>
                    </a:solidFill>
                  </a:rPr>
                  <a:t>TСP/IP</a:t>
                </a:r>
              </a:p>
            </p:txBody>
          </p:sp>
          <p:sp>
            <p:nvSpPr>
              <p:cNvPr id="81" name="Прямоугольник: скругленные углы 80">
                <a:extLst>
                  <a:ext uri="{FF2B5EF4-FFF2-40B4-BE49-F238E27FC236}">
                    <a16:creationId xmlns:a16="http://schemas.microsoft.com/office/drawing/2014/main" id="{A752ADDE-5682-F1C6-897A-9123ABF01B7E}"/>
                  </a:ext>
                </a:extLst>
              </p:cNvPr>
              <p:cNvSpPr/>
              <p:nvPr/>
            </p:nvSpPr>
            <p:spPr>
              <a:xfrm>
                <a:off x="5711833" y="1851255"/>
                <a:ext cx="1327570" cy="37082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>
                    <a:solidFill>
                      <a:sysClr val="windowText" lastClr="000000"/>
                    </a:solidFill>
                  </a:rPr>
                  <a:t>ISO8583</a:t>
                </a:r>
              </a:p>
            </p:txBody>
          </p:sp>
          <p:sp>
            <p:nvSpPr>
              <p:cNvPr id="82" name="Прямоугольник: скругленные углы 81">
                <a:extLst>
                  <a:ext uri="{FF2B5EF4-FFF2-40B4-BE49-F238E27FC236}">
                    <a16:creationId xmlns:a16="http://schemas.microsoft.com/office/drawing/2014/main" id="{1FB56C2E-C746-9C3E-05D4-61398C4B388D}"/>
                  </a:ext>
                </a:extLst>
              </p:cNvPr>
              <p:cNvSpPr/>
              <p:nvPr/>
            </p:nvSpPr>
            <p:spPr>
              <a:xfrm>
                <a:off x="7113337" y="1851255"/>
                <a:ext cx="902560" cy="37082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>
                    <a:solidFill>
                      <a:sysClr val="windowText" lastClr="000000"/>
                    </a:solidFill>
                  </a:rPr>
                  <a:t>IMAP</a:t>
                </a:r>
              </a:p>
            </p:txBody>
          </p:sp>
          <p:grpSp>
            <p:nvGrpSpPr>
              <p:cNvPr id="83" name="Группа 82">
                <a:extLst>
                  <a:ext uri="{FF2B5EF4-FFF2-40B4-BE49-F238E27FC236}">
                    <a16:creationId xmlns:a16="http://schemas.microsoft.com/office/drawing/2014/main" id="{DAD1FF8D-397F-CE7D-CE85-FCDEC39E3BE6}"/>
                  </a:ext>
                </a:extLst>
              </p:cNvPr>
              <p:cNvGrpSpPr/>
              <p:nvPr/>
            </p:nvGrpSpPr>
            <p:grpSpPr>
              <a:xfrm>
                <a:off x="8089831" y="1779827"/>
                <a:ext cx="960499" cy="437324"/>
                <a:chOff x="8089831" y="1779827"/>
                <a:chExt cx="960499" cy="437324"/>
              </a:xfrm>
            </p:grpSpPr>
            <p:sp>
              <p:nvSpPr>
                <p:cNvPr id="84" name="Прямоугольник: скругленные углы 83">
                  <a:extLst>
                    <a:ext uri="{FF2B5EF4-FFF2-40B4-BE49-F238E27FC236}">
                      <a16:creationId xmlns:a16="http://schemas.microsoft.com/office/drawing/2014/main" id="{756803A2-88C5-98DE-4749-B54A2AD0EEE9}"/>
                    </a:ext>
                  </a:extLst>
                </p:cNvPr>
                <p:cNvSpPr/>
                <p:nvPr/>
              </p:nvSpPr>
              <p:spPr>
                <a:xfrm>
                  <a:off x="8147770" y="1779827"/>
                  <a:ext cx="902560" cy="37082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>
                      <a:solidFill>
                        <a:sysClr val="windowText" lastClr="000000"/>
                      </a:solidFill>
                    </a:rPr>
                    <a:t>…</a:t>
                  </a:r>
                </a:p>
              </p:txBody>
            </p:sp>
            <p:sp>
              <p:nvSpPr>
                <p:cNvPr id="85" name="Прямоугольник: скругленные углы 84">
                  <a:extLst>
                    <a:ext uri="{FF2B5EF4-FFF2-40B4-BE49-F238E27FC236}">
                      <a16:creationId xmlns:a16="http://schemas.microsoft.com/office/drawing/2014/main" id="{90E20C30-4D11-A2DA-9CB7-515AB66BD1D8}"/>
                    </a:ext>
                  </a:extLst>
                </p:cNvPr>
                <p:cNvSpPr/>
                <p:nvPr/>
              </p:nvSpPr>
              <p:spPr>
                <a:xfrm>
                  <a:off x="8121057" y="1811289"/>
                  <a:ext cx="902560" cy="37082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>
                      <a:solidFill>
                        <a:sysClr val="windowText" lastClr="000000"/>
                      </a:solidFill>
                    </a:rPr>
                    <a:t>…</a:t>
                  </a:r>
                </a:p>
              </p:txBody>
            </p:sp>
            <p:sp>
              <p:nvSpPr>
                <p:cNvPr id="86" name="Прямоугольник: скругленные углы 85">
                  <a:extLst>
                    <a:ext uri="{FF2B5EF4-FFF2-40B4-BE49-F238E27FC236}">
                      <a16:creationId xmlns:a16="http://schemas.microsoft.com/office/drawing/2014/main" id="{CA43B690-3781-D2AE-904D-EE871DE42281}"/>
                    </a:ext>
                  </a:extLst>
                </p:cNvPr>
                <p:cNvSpPr/>
                <p:nvPr/>
              </p:nvSpPr>
              <p:spPr>
                <a:xfrm>
                  <a:off x="8089831" y="1846331"/>
                  <a:ext cx="902560" cy="37082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>
                      <a:solidFill>
                        <a:sysClr val="windowText" lastClr="000000"/>
                      </a:solidFill>
                    </a:rPr>
                    <a:t>…</a:t>
                  </a:r>
                </a:p>
              </p:txBody>
            </p:sp>
          </p:grpSp>
        </p:grpSp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DA1092B7-369D-0DF3-B022-D345DEA9E8AC}"/>
                </a:ext>
              </a:extLst>
            </p:cNvPr>
            <p:cNvSpPr/>
            <p:nvPr/>
          </p:nvSpPr>
          <p:spPr>
            <a:xfrm>
              <a:off x="2068678" y="3540458"/>
              <a:ext cx="699433" cy="37082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>
                  <a:solidFill>
                    <a:sysClr val="windowText" lastClr="000000"/>
                  </a:solidFill>
                </a:rPr>
                <a:t>...</a:t>
              </a:r>
            </a:p>
          </p:txBody>
        </p: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878A69C8-302C-3C7F-BE04-75D64DC53CDD}"/>
                </a:ext>
              </a:extLst>
            </p:cNvPr>
            <p:cNvGrpSpPr/>
            <p:nvPr/>
          </p:nvGrpSpPr>
          <p:grpSpPr>
            <a:xfrm>
              <a:off x="3240671" y="2680603"/>
              <a:ext cx="5637632" cy="2310926"/>
              <a:chOff x="3233057" y="2006106"/>
              <a:chExt cx="5637632" cy="2310926"/>
            </a:xfrm>
          </p:grpSpPr>
          <p:sp>
            <p:nvSpPr>
              <p:cNvPr id="75" name="Прямоугольник: скругленные углы 74">
                <a:extLst>
                  <a:ext uri="{FF2B5EF4-FFF2-40B4-BE49-F238E27FC236}">
                    <a16:creationId xmlns:a16="http://schemas.microsoft.com/office/drawing/2014/main" id="{0A463ECA-39E2-1678-D4CC-5CB9D318FDE5}"/>
                  </a:ext>
                </a:extLst>
              </p:cNvPr>
              <p:cNvSpPr/>
              <p:nvPr/>
            </p:nvSpPr>
            <p:spPr>
              <a:xfrm>
                <a:off x="3233057" y="2006106"/>
                <a:ext cx="5637632" cy="2310926"/>
              </a:xfrm>
              <a:prstGeom prst="roundRect">
                <a:avLst>
                  <a:gd name="adj" fmla="val 9601"/>
                </a:avLst>
              </a:prstGeom>
              <a:noFill/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>
                    <a:solidFill>
                      <a:schemeClr val="tx2"/>
                    </a:solidFill>
                  </a:rPr>
                  <a:t>Нео-процессинг</a:t>
                </a:r>
              </a:p>
              <a:p>
                <a:pPr algn="ctr"/>
                <a:endParaRPr lang="ru-RU" b="1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b="1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b="1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b="1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b="1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6" name="Прямоугольник: скругленные углы 75">
                <a:extLst>
                  <a:ext uri="{FF2B5EF4-FFF2-40B4-BE49-F238E27FC236}">
                    <a16:creationId xmlns:a16="http://schemas.microsoft.com/office/drawing/2014/main" id="{6A495E97-287E-34DE-BE79-C486F6B634DB}"/>
                  </a:ext>
                </a:extLst>
              </p:cNvPr>
              <p:cNvSpPr/>
              <p:nvPr/>
            </p:nvSpPr>
            <p:spPr>
              <a:xfrm>
                <a:off x="6259288" y="2871932"/>
                <a:ext cx="2323320" cy="1231079"/>
              </a:xfrm>
              <a:prstGeom prst="roundRect">
                <a:avLst>
                  <a:gd name="adj" fmla="val 7825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>
                    <a:solidFill>
                      <a:sysClr val="windowText" lastClr="000000"/>
                    </a:solidFill>
                  </a:rPr>
                  <a:t>Он-лайн баланс</a:t>
                </a:r>
              </a:p>
            </p:txBody>
          </p:sp>
          <p:sp>
            <p:nvSpPr>
              <p:cNvPr id="77" name="Прямоугольник: скругленные углы 76">
                <a:extLst>
                  <a:ext uri="{FF2B5EF4-FFF2-40B4-BE49-F238E27FC236}">
                    <a16:creationId xmlns:a16="http://schemas.microsoft.com/office/drawing/2014/main" id="{57E1C9C5-C44A-52FE-CCA4-968C0C9BC989}"/>
                  </a:ext>
                </a:extLst>
              </p:cNvPr>
              <p:cNvSpPr/>
              <p:nvPr/>
            </p:nvSpPr>
            <p:spPr>
              <a:xfrm>
                <a:off x="3559631" y="2871931"/>
                <a:ext cx="2492241" cy="1231079"/>
              </a:xfrm>
              <a:prstGeom prst="roundRect">
                <a:avLst>
                  <a:gd name="adj" fmla="val 8709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err="1">
                    <a:solidFill>
                      <a:sysClr val="windowText" lastClr="000000"/>
                    </a:solidFill>
                  </a:rPr>
                  <a:t>Оркестровочные микросервисы (PBC)</a:t>
                </a:r>
                <a:br>
                  <a:rPr lang="ru-RU" sz="1400" err="1">
                    <a:solidFill>
                      <a:sysClr val="windowText" lastClr="000000"/>
                    </a:solidFill>
                  </a:rPr>
                </a:br>
                <a:r>
                  <a:rPr lang="ru-RU" sz="1400" err="1">
                    <a:solidFill>
                      <a:sysClr val="windowText" lastClr="000000"/>
                    </a:solidFill>
                  </a:rPr>
                  <a:t> по управлению </a:t>
                </a:r>
              </a:p>
              <a:p>
                <a:r>
                  <a:rPr lang="ru-RU" sz="1400">
                    <a:solidFill>
                      <a:sysClr val="windowText" lastClr="000000"/>
                    </a:solidFill>
                  </a:rPr>
                  <a:t>Он-лайн-балансом</a:t>
                </a:r>
              </a:p>
            </p:txBody>
          </p:sp>
        </p:grpSp>
        <p:cxnSp>
          <p:nvCxnSpPr>
            <p:cNvPr id="43" name="Прямая со стрелкой 42">
              <a:extLst>
                <a:ext uri="{FF2B5EF4-FFF2-40B4-BE49-F238E27FC236}">
                  <a16:creationId xmlns:a16="http://schemas.microsoft.com/office/drawing/2014/main" id="{58F2B79C-9C1A-535A-51A5-BAAFBFFA2CE0}"/>
                </a:ext>
              </a:extLst>
            </p:cNvPr>
            <p:cNvCxnSpPr>
              <a:stCxn id="75" idx="1"/>
              <a:endCxn id="68" idx="3"/>
            </p:cNvCxnSpPr>
            <p:nvPr/>
          </p:nvCxnSpPr>
          <p:spPr>
            <a:xfrm flipH="1" flipV="1">
              <a:off x="2914097" y="3512354"/>
              <a:ext cx="326574" cy="32371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>
              <a:extLst>
                <a:ext uri="{FF2B5EF4-FFF2-40B4-BE49-F238E27FC236}">
                  <a16:creationId xmlns:a16="http://schemas.microsoft.com/office/drawing/2014/main" id="{2E11D2EB-1446-9E66-B862-C8E9B7E7228D}"/>
                </a:ext>
              </a:extLst>
            </p:cNvPr>
            <p:cNvCxnSpPr>
              <a:cxnSpLocks/>
              <a:stCxn id="75" idx="2"/>
              <a:endCxn id="60" idx="0"/>
            </p:cNvCxnSpPr>
            <p:nvPr/>
          </p:nvCxnSpPr>
          <p:spPr>
            <a:xfrm>
              <a:off x="6059487" y="4991530"/>
              <a:ext cx="0" cy="3331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A4C04E3A-3730-71DD-A01F-5DFC4FEFD34D}"/>
                </a:ext>
              </a:extLst>
            </p:cNvPr>
            <p:cNvSpPr/>
            <p:nvPr/>
          </p:nvSpPr>
          <p:spPr>
            <a:xfrm>
              <a:off x="9204877" y="3000223"/>
              <a:ext cx="2547159" cy="102426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>
                  <a:solidFill>
                    <a:sysClr val="windowText" lastClr="000000"/>
                  </a:solidFill>
                </a:rPr>
                <a:t>Брокеры сообщений </a:t>
              </a:r>
              <a:br>
                <a:rPr lang="ru-RU" sz="1600" b="1">
                  <a:solidFill>
                    <a:sysClr val="windowText" lastClr="000000"/>
                  </a:solidFill>
                </a:rPr>
              </a:br>
              <a:r>
                <a:rPr lang="ru-RU" sz="1600" b="1">
                  <a:solidFill>
                    <a:sysClr val="windowText" lastClr="000000"/>
                  </a:solidFill>
                </a:rPr>
                <a:t>и ESB</a:t>
              </a:r>
            </a:p>
          </p:txBody>
        </p:sp>
        <p:cxnSp>
          <p:nvCxnSpPr>
            <p:cNvPr id="47" name="Прямая со стрелкой 46">
              <a:extLst>
                <a:ext uri="{FF2B5EF4-FFF2-40B4-BE49-F238E27FC236}">
                  <a16:creationId xmlns:a16="http://schemas.microsoft.com/office/drawing/2014/main" id="{D0EFDC5A-C4CC-B65F-D285-EA18EE91783E}"/>
                </a:ext>
              </a:extLst>
            </p:cNvPr>
            <p:cNvCxnSpPr>
              <a:stCxn id="75" idx="0"/>
              <a:endCxn id="78" idx="2"/>
            </p:cNvCxnSpPr>
            <p:nvPr/>
          </p:nvCxnSpPr>
          <p:spPr>
            <a:xfrm flipV="1">
              <a:off x="6059487" y="2381192"/>
              <a:ext cx="1" cy="29941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Группа 48">
              <a:extLst>
                <a:ext uri="{FF2B5EF4-FFF2-40B4-BE49-F238E27FC236}">
                  <a16:creationId xmlns:a16="http://schemas.microsoft.com/office/drawing/2014/main" id="{C5F18029-6295-8488-9E3E-634F55F9A158}"/>
                </a:ext>
              </a:extLst>
            </p:cNvPr>
            <p:cNvGrpSpPr/>
            <p:nvPr/>
          </p:nvGrpSpPr>
          <p:grpSpPr>
            <a:xfrm>
              <a:off x="380925" y="2901939"/>
              <a:ext cx="2533172" cy="1220829"/>
              <a:chOff x="659202" y="2901939"/>
              <a:chExt cx="2533172" cy="1220829"/>
            </a:xfrm>
          </p:grpSpPr>
          <p:sp>
            <p:nvSpPr>
              <p:cNvPr id="68" name="Прямоугольник: скругленные углы 67">
                <a:extLst>
                  <a:ext uri="{FF2B5EF4-FFF2-40B4-BE49-F238E27FC236}">
                    <a16:creationId xmlns:a16="http://schemas.microsoft.com/office/drawing/2014/main" id="{E532DC87-CF04-3A48-459D-5138885FB2F4}"/>
                  </a:ext>
                </a:extLst>
              </p:cNvPr>
              <p:cNvSpPr/>
              <p:nvPr/>
            </p:nvSpPr>
            <p:spPr>
              <a:xfrm>
                <a:off x="659202" y="2901939"/>
                <a:ext cx="2533172" cy="1220829"/>
              </a:xfrm>
              <a:prstGeom prst="roundRect">
                <a:avLst>
                  <a:gd name="adj" fmla="val 8642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>
                    <a:solidFill>
                      <a:sysClr val="windowText" lastClr="000000"/>
                    </a:solidFill>
                  </a:rPr>
                  <a:t>Устройства</a:t>
                </a:r>
              </a:p>
              <a:p>
                <a:pPr algn="ctr"/>
                <a:endParaRPr lang="ru-RU" sz="160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sz="16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Прямоугольник: скругленные углы 68">
                <a:extLst>
                  <a:ext uri="{FF2B5EF4-FFF2-40B4-BE49-F238E27FC236}">
                    <a16:creationId xmlns:a16="http://schemas.microsoft.com/office/drawing/2014/main" id="{5F43D7AA-4FEE-B470-9D6F-B21EC9A13B4D}"/>
                  </a:ext>
                </a:extLst>
              </p:cNvPr>
              <p:cNvSpPr/>
              <p:nvPr/>
            </p:nvSpPr>
            <p:spPr>
              <a:xfrm>
                <a:off x="795235" y="3596448"/>
                <a:ext cx="699433" cy="37082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>
                    <a:solidFill>
                      <a:sysClr val="windowText" lastClr="000000"/>
                    </a:solidFill>
                  </a:rPr>
                  <a:t> atm</a:t>
                </a:r>
              </a:p>
            </p:txBody>
          </p:sp>
          <p:sp>
            <p:nvSpPr>
              <p:cNvPr id="70" name="Прямоугольник: скругленные углы 69">
                <a:extLst>
                  <a:ext uri="{FF2B5EF4-FFF2-40B4-BE49-F238E27FC236}">
                    <a16:creationId xmlns:a16="http://schemas.microsoft.com/office/drawing/2014/main" id="{FBD56269-9D5A-48C1-76AB-C6E86A0738ED}"/>
                  </a:ext>
                </a:extLst>
              </p:cNvPr>
              <p:cNvSpPr/>
              <p:nvPr/>
            </p:nvSpPr>
            <p:spPr>
              <a:xfrm>
                <a:off x="1582541" y="3596448"/>
                <a:ext cx="699433" cy="370820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err="1">
                    <a:solidFill>
                      <a:sysClr val="windowText" lastClr="000000"/>
                    </a:solidFill>
                  </a:rPr>
                  <a:t>pos</a:t>
                </a:r>
                <a:endParaRPr lang="ru-RU" sz="160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1" name="Группа 70">
                <a:extLst>
                  <a:ext uri="{FF2B5EF4-FFF2-40B4-BE49-F238E27FC236}">
                    <a16:creationId xmlns:a16="http://schemas.microsoft.com/office/drawing/2014/main" id="{1090D9D7-6EE9-FD4F-F25F-E6C10E78D205}"/>
                  </a:ext>
                </a:extLst>
              </p:cNvPr>
              <p:cNvGrpSpPr/>
              <p:nvPr/>
            </p:nvGrpSpPr>
            <p:grpSpPr>
              <a:xfrm>
                <a:off x="2357390" y="3522716"/>
                <a:ext cx="757738" cy="433580"/>
                <a:chOff x="2357390" y="3522716"/>
                <a:chExt cx="757738" cy="433580"/>
              </a:xfrm>
            </p:grpSpPr>
            <p:sp>
              <p:nvSpPr>
                <p:cNvPr id="72" name="Прямоугольник: скругленные углы 71">
                  <a:extLst>
                    <a:ext uri="{FF2B5EF4-FFF2-40B4-BE49-F238E27FC236}">
                      <a16:creationId xmlns:a16="http://schemas.microsoft.com/office/drawing/2014/main" id="{66AB9727-6D4D-AEF9-50E2-2E542CEEFE80}"/>
                    </a:ext>
                  </a:extLst>
                </p:cNvPr>
                <p:cNvSpPr/>
                <p:nvPr/>
              </p:nvSpPr>
              <p:spPr>
                <a:xfrm>
                  <a:off x="2415695" y="3522716"/>
                  <a:ext cx="699433" cy="37082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>
                      <a:solidFill>
                        <a:sysClr val="windowText" lastClr="000000"/>
                      </a:solidFill>
                    </a:rPr>
                    <a:t>...</a:t>
                  </a:r>
                </a:p>
              </p:txBody>
            </p:sp>
            <p:sp>
              <p:nvSpPr>
                <p:cNvPr id="73" name="Прямоугольник: скругленные углы 72">
                  <a:extLst>
                    <a:ext uri="{FF2B5EF4-FFF2-40B4-BE49-F238E27FC236}">
                      <a16:creationId xmlns:a16="http://schemas.microsoft.com/office/drawing/2014/main" id="{FC0E1777-AEE6-7135-9F50-972BF7AFBB13}"/>
                    </a:ext>
                  </a:extLst>
                </p:cNvPr>
                <p:cNvSpPr/>
                <p:nvPr/>
              </p:nvSpPr>
              <p:spPr>
                <a:xfrm>
                  <a:off x="2384559" y="3553944"/>
                  <a:ext cx="699433" cy="37082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>
                      <a:solidFill>
                        <a:sysClr val="windowText" lastClr="000000"/>
                      </a:solidFill>
                    </a:rPr>
                    <a:t>...</a:t>
                  </a:r>
                </a:p>
              </p:txBody>
            </p:sp>
            <p:sp>
              <p:nvSpPr>
                <p:cNvPr id="74" name="Прямоугольник: скругленные углы 73">
                  <a:extLst>
                    <a:ext uri="{FF2B5EF4-FFF2-40B4-BE49-F238E27FC236}">
                      <a16:creationId xmlns:a16="http://schemas.microsoft.com/office/drawing/2014/main" id="{9A962E76-8CD8-0F58-7E9D-243518413B35}"/>
                    </a:ext>
                  </a:extLst>
                </p:cNvPr>
                <p:cNvSpPr/>
                <p:nvPr/>
              </p:nvSpPr>
              <p:spPr>
                <a:xfrm>
                  <a:off x="2357390" y="3585476"/>
                  <a:ext cx="699433" cy="370820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600">
                      <a:solidFill>
                        <a:sysClr val="windowText" lastClr="000000"/>
                      </a:solidFill>
                    </a:rPr>
                    <a:t>...</a:t>
                  </a:r>
                </a:p>
              </p:txBody>
            </p:sp>
          </p:grpSp>
        </p:grpSp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B0E66EB9-3877-09D2-BF58-AEF00DD5A506}"/>
                </a:ext>
              </a:extLst>
            </p:cNvPr>
            <p:cNvGrpSpPr/>
            <p:nvPr/>
          </p:nvGrpSpPr>
          <p:grpSpPr>
            <a:xfrm>
              <a:off x="3240671" y="5324689"/>
              <a:ext cx="5637632" cy="1265924"/>
              <a:chOff x="3518948" y="5417438"/>
              <a:chExt cx="5637632" cy="1265924"/>
            </a:xfrm>
          </p:grpSpPr>
          <p:sp>
            <p:nvSpPr>
              <p:cNvPr id="60" name="Прямоугольник: скругленные углы 59">
                <a:extLst>
                  <a:ext uri="{FF2B5EF4-FFF2-40B4-BE49-F238E27FC236}">
                    <a16:creationId xmlns:a16="http://schemas.microsoft.com/office/drawing/2014/main" id="{A1BD9F9F-4015-6C4C-056B-18E3357714D3}"/>
                  </a:ext>
                </a:extLst>
              </p:cNvPr>
              <p:cNvSpPr/>
              <p:nvPr/>
            </p:nvSpPr>
            <p:spPr>
              <a:xfrm>
                <a:off x="3518948" y="5417438"/>
                <a:ext cx="5637632" cy="1265924"/>
              </a:xfrm>
              <a:prstGeom prst="roundRect">
                <a:avLst>
                  <a:gd name="adj" fmla="val 8642"/>
                </a:avLst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ysClr val="windowText" lastClr="000000"/>
                    </a:solidFill>
                  </a:rPr>
                  <a:t>Банковские модули</a:t>
                </a:r>
              </a:p>
              <a:p>
                <a:pPr algn="ctr"/>
                <a:endParaRPr lang="ru-RU" sz="16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sz="1600" dirty="0">
                  <a:solidFill>
                    <a:sysClr val="windowText" lastClr="000000"/>
                  </a:solidFill>
                </a:endParaRPr>
              </a:p>
              <a:p>
                <a:pPr algn="ctr"/>
                <a:endParaRPr lang="ru-RU" sz="16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Прямоугольник: скругленные углы 60">
                <a:extLst>
                  <a:ext uri="{FF2B5EF4-FFF2-40B4-BE49-F238E27FC236}">
                    <a16:creationId xmlns:a16="http://schemas.microsoft.com/office/drawing/2014/main" id="{341FF84C-56D1-24F3-DB48-D53FC3B6F076}"/>
                  </a:ext>
                </a:extLst>
              </p:cNvPr>
              <p:cNvSpPr/>
              <p:nvPr/>
            </p:nvSpPr>
            <p:spPr>
              <a:xfrm>
                <a:off x="3713144" y="5905700"/>
                <a:ext cx="1432869" cy="4928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ysClr val="windowText" lastClr="000000"/>
                    </a:solidFill>
                  </a:rPr>
                  <a:t>Кредиты ЮЛ</a:t>
                </a:r>
              </a:p>
            </p:txBody>
          </p:sp>
          <p:sp>
            <p:nvSpPr>
              <p:cNvPr id="62" name="Прямоугольник: скругленные углы 61">
                <a:extLst>
                  <a:ext uri="{FF2B5EF4-FFF2-40B4-BE49-F238E27FC236}">
                    <a16:creationId xmlns:a16="http://schemas.microsoft.com/office/drawing/2014/main" id="{07B1D747-BC1F-E40E-B043-F754193671C1}"/>
                  </a:ext>
                </a:extLst>
              </p:cNvPr>
              <p:cNvSpPr/>
              <p:nvPr/>
            </p:nvSpPr>
            <p:spPr>
              <a:xfrm>
                <a:off x="5240346" y="5903438"/>
                <a:ext cx="1427709" cy="492863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ysClr val="windowText" lastClr="000000"/>
                    </a:solidFill>
                  </a:rPr>
                  <a:t>Кредиты ФЛ</a:t>
                </a:r>
              </a:p>
            </p:txBody>
          </p:sp>
          <p:sp>
            <p:nvSpPr>
              <p:cNvPr id="63" name="Прямоугольник: скругленные углы 62">
                <a:extLst>
                  <a:ext uri="{FF2B5EF4-FFF2-40B4-BE49-F238E27FC236}">
                    <a16:creationId xmlns:a16="http://schemas.microsoft.com/office/drawing/2014/main" id="{2FC9448C-FFCE-0367-170D-E8024C102B9C}"/>
                  </a:ext>
                </a:extLst>
              </p:cNvPr>
              <p:cNvSpPr/>
              <p:nvPr/>
            </p:nvSpPr>
            <p:spPr>
              <a:xfrm>
                <a:off x="6723207" y="5905700"/>
                <a:ext cx="1784107" cy="490601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dirty="0">
                    <a:solidFill>
                      <a:sysClr val="windowText" lastClr="000000"/>
                    </a:solidFill>
                  </a:rPr>
                  <a:t>Депозиты ЮЛ</a:t>
                </a:r>
              </a:p>
            </p:txBody>
          </p:sp>
          <p:grpSp>
            <p:nvGrpSpPr>
              <p:cNvPr id="64" name="Группа 63">
                <a:extLst>
                  <a:ext uri="{FF2B5EF4-FFF2-40B4-BE49-F238E27FC236}">
                    <a16:creationId xmlns:a16="http://schemas.microsoft.com/office/drawing/2014/main" id="{D1D27C35-B1E0-F1FF-9C8F-E7942F68FAE7}"/>
                  </a:ext>
                </a:extLst>
              </p:cNvPr>
              <p:cNvGrpSpPr/>
              <p:nvPr/>
            </p:nvGrpSpPr>
            <p:grpSpPr>
              <a:xfrm>
                <a:off x="8573227" y="5917761"/>
                <a:ext cx="463308" cy="451977"/>
                <a:chOff x="8573227" y="5917761"/>
                <a:chExt cx="463308" cy="451977"/>
              </a:xfrm>
            </p:grpSpPr>
            <p:sp>
              <p:nvSpPr>
                <p:cNvPr id="65" name="Прямоугольник: скругленные углы 64">
                  <a:extLst>
                    <a:ext uri="{FF2B5EF4-FFF2-40B4-BE49-F238E27FC236}">
                      <a16:creationId xmlns:a16="http://schemas.microsoft.com/office/drawing/2014/main" id="{1024E973-46B5-E5FA-D274-19384CBC625E}"/>
                    </a:ext>
                  </a:extLst>
                </p:cNvPr>
                <p:cNvSpPr/>
                <p:nvPr/>
              </p:nvSpPr>
              <p:spPr>
                <a:xfrm>
                  <a:off x="8642247" y="5917761"/>
                  <a:ext cx="394288" cy="382085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>
                      <a:solidFill>
                        <a:sysClr val="windowText" lastClr="000000"/>
                      </a:solidFill>
                    </a:rPr>
                    <a:t>…</a:t>
                  </a:r>
                </a:p>
              </p:txBody>
            </p:sp>
            <p:sp>
              <p:nvSpPr>
                <p:cNvPr id="66" name="Прямоугольник: скругленные углы 65">
                  <a:extLst>
                    <a:ext uri="{FF2B5EF4-FFF2-40B4-BE49-F238E27FC236}">
                      <a16:creationId xmlns:a16="http://schemas.microsoft.com/office/drawing/2014/main" id="{1014A28B-BCF3-40DD-45B5-5436BF20BC4B}"/>
                    </a:ext>
                  </a:extLst>
                </p:cNvPr>
                <p:cNvSpPr/>
                <p:nvPr/>
              </p:nvSpPr>
              <p:spPr>
                <a:xfrm>
                  <a:off x="8608177" y="5954051"/>
                  <a:ext cx="394288" cy="389361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>
                      <a:solidFill>
                        <a:sysClr val="windowText" lastClr="000000"/>
                      </a:solidFill>
                    </a:rPr>
                    <a:t>…</a:t>
                  </a:r>
                </a:p>
              </p:txBody>
            </p:sp>
            <p:sp>
              <p:nvSpPr>
                <p:cNvPr id="67" name="Прямоугольник: скругленные углы 66">
                  <a:extLst>
                    <a:ext uri="{FF2B5EF4-FFF2-40B4-BE49-F238E27FC236}">
                      <a16:creationId xmlns:a16="http://schemas.microsoft.com/office/drawing/2014/main" id="{F145E759-CB81-55EE-0901-9AD8B92B0905}"/>
                    </a:ext>
                  </a:extLst>
                </p:cNvPr>
                <p:cNvSpPr/>
                <p:nvPr/>
              </p:nvSpPr>
              <p:spPr>
                <a:xfrm>
                  <a:off x="8573227" y="5987654"/>
                  <a:ext cx="394288" cy="382084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400" dirty="0">
                      <a:solidFill>
                        <a:sysClr val="windowText" lastClr="000000"/>
                      </a:solidFill>
                    </a:rPr>
                    <a:t>…</a:t>
                  </a:r>
                </a:p>
              </p:txBody>
            </p:sp>
          </p:grpSp>
        </p:grp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199FFE8D-CBBD-6464-B522-DF85F3924EFD}"/>
                </a:ext>
              </a:extLst>
            </p:cNvPr>
            <p:cNvCxnSpPr>
              <a:stCxn id="75" idx="3"/>
            </p:cNvCxnSpPr>
            <p:nvPr/>
          </p:nvCxnSpPr>
          <p:spPr>
            <a:xfrm flipV="1">
              <a:off x="8878303" y="3509285"/>
              <a:ext cx="307328" cy="32678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31EDA1DE-F6AA-1A09-A68F-7F356A3D76CF}"/>
                </a:ext>
              </a:extLst>
            </p:cNvPr>
            <p:cNvCxnSpPr>
              <a:stCxn id="68" idx="3"/>
              <a:endCxn id="75" idx="1"/>
            </p:cNvCxnSpPr>
            <p:nvPr/>
          </p:nvCxnSpPr>
          <p:spPr>
            <a:xfrm>
              <a:off x="2914097" y="3512354"/>
              <a:ext cx="326574" cy="323712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>
              <a:extLst>
                <a:ext uri="{FF2B5EF4-FFF2-40B4-BE49-F238E27FC236}">
                  <a16:creationId xmlns:a16="http://schemas.microsoft.com/office/drawing/2014/main" id="{A5E2923B-6F98-10D0-29BD-089C5C26DB7E}"/>
                </a:ext>
              </a:extLst>
            </p:cNvPr>
            <p:cNvCxnSpPr>
              <a:stCxn id="75" idx="0"/>
              <a:endCxn id="78" idx="2"/>
            </p:cNvCxnSpPr>
            <p:nvPr/>
          </p:nvCxnSpPr>
          <p:spPr>
            <a:xfrm flipV="1">
              <a:off x="6059487" y="2381192"/>
              <a:ext cx="1" cy="29941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CD697E0B-5CFD-3F65-A981-9EB3EC623ADB}"/>
                </a:ext>
              </a:extLst>
            </p:cNvPr>
            <p:cNvCxnSpPr>
              <a:cxnSpLocks/>
              <a:stCxn id="60" idx="0"/>
              <a:endCxn id="75" idx="2"/>
            </p:cNvCxnSpPr>
            <p:nvPr/>
          </p:nvCxnSpPr>
          <p:spPr>
            <a:xfrm flipV="1">
              <a:off x="6059487" y="4991530"/>
              <a:ext cx="0" cy="3331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8275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D13C7E-E4B1-68FF-58B2-33CC9452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612649"/>
            <a:ext cx="11160126" cy="491249"/>
          </a:xfrm>
        </p:spPr>
        <p:txBody>
          <a:bodyPr/>
          <a:lstStyle/>
          <a:p>
            <a:pPr algn="ctr"/>
            <a:r>
              <a:rPr lang="ru-RU" sz="3600" dirty="0"/>
              <a:t>Создание и сопровождение интеграционных микросервисов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B58830D-02D4-EF0C-4C45-23BB2BB44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26</a:t>
            </a:fld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8ADB443-44FB-0C98-88CD-63B1F17B8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596" y="1982897"/>
            <a:ext cx="11820808" cy="4186536"/>
          </a:xfrm>
          <a:prstGeom prst="roundRect">
            <a:avLst>
              <a:gd name="adj" fmla="val 1870"/>
            </a:avLst>
          </a:prstGeom>
          <a:ln>
            <a:solidFill>
              <a:schemeClr val="tx2"/>
            </a:solidFill>
          </a:ln>
          <a:effectLst>
            <a:outerShdw blurRad="76200" dist="38100" dir="78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85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28D3F-5389-713D-4F01-3C7B045775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C865ED26-4A20-C8E4-AB3D-64A2B944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252" y="2768858"/>
            <a:ext cx="7330248" cy="17012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chemeClr val="tx2"/>
              </a:buClr>
            </a:pPr>
            <a:r>
              <a:rPr lang="ru-RU" sz="4400" dirty="0">
                <a:solidFill>
                  <a:schemeClr val="tx2"/>
                </a:solidFill>
              </a:rPr>
              <a:t>Нефункциональные характеристики</a:t>
            </a:r>
            <a:endParaRPr lang="ru-RU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176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28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208BF-AF3F-D3DD-05AE-53FF3E250FF8}"/>
              </a:ext>
            </a:extLst>
          </p:cNvPr>
          <p:cNvSpPr txBox="1"/>
          <p:nvPr/>
        </p:nvSpPr>
        <p:spPr>
          <a:xfrm>
            <a:off x="550863" y="611651"/>
            <a:ext cx="11070508" cy="65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+mj-lt"/>
              </a:rPr>
              <a:t>Отказоустойчивость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DEB3D-2866-88AD-A327-041CF271D27E}"/>
              </a:ext>
            </a:extLst>
          </p:cNvPr>
          <p:cNvSpPr txBox="1"/>
          <p:nvPr/>
        </p:nvSpPr>
        <p:spPr>
          <a:xfrm>
            <a:off x="550863" y="1382565"/>
            <a:ext cx="5545138" cy="4480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</a:t>
            </a:r>
            <a:endParaRPr lang="ru-RU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Кластер из трёх и более физических узлов (минимум 3).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На узлах размещены: </a:t>
            </a:r>
            <a:r>
              <a:rPr lang="ru-RU" sz="1600" dirty="0" err="1"/>
              <a:t>Kubernetes</a:t>
            </a:r>
            <a:r>
              <a:rPr lang="ru-RU" sz="1600" dirty="0"/>
              <a:t>-кластер, БД (</a:t>
            </a:r>
            <a:r>
              <a:rPr lang="ru-RU" sz="1600" dirty="0" err="1"/>
              <a:t>PostgreSQL</a:t>
            </a:r>
            <a:r>
              <a:rPr lang="ru-RU" sz="1600" dirty="0"/>
              <a:t>, </a:t>
            </a:r>
            <a:r>
              <a:rPr lang="ru-RU" sz="1600" dirty="0" err="1"/>
              <a:t>Redis</a:t>
            </a:r>
            <a:r>
              <a:rPr lang="ru-RU" sz="1600" dirty="0"/>
              <a:t>, </a:t>
            </a:r>
            <a:r>
              <a:rPr lang="ru-RU" sz="1600" dirty="0" err="1"/>
              <a:t>MongoDB</a:t>
            </a:r>
            <a:r>
              <a:rPr lang="ru-RU" sz="1600" dirty="0"/>
              <a:t>), брокер сообщений NATS, балансировщики.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Используется любая система виртуализации (</a:t>
            </a:r>
            <a:r>
              <a:rPr lang="ru-RU" sz="1600" dirty="0" err="1"/>
              <a:t>vSphere</a:t>
            </a:r>
            <a:r>
              <a:rPr lang="ru-RU" sz="1600" dirty="0"/>
              <a:t>, KVM, PVE, </a:t>
            </a:r>
            <a:r>
              <a:rPr lang="ru-RU" sz="1600" dirty="0" err="1"/>
              <a:t>Zvirt</a:t>
            </a:r>
            <a:r>
              <a:rPr lang="ru-RU" sz="1600" dirty="0"/>
              <a:t> и др.).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При потере любого узла сервисы и базы продолжают работу на оставшихся.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Данные синхронно реплицируются между узлами.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Минимум одна активная реплика на каждый критичный компонент.</a:t>
            </a:r>
          </a:p>
        </p:txBody>
      </p: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2D31B2C3-FF64-4A8B-A63E-45410CF1EAE3}"/>
              </a:ext>
            </a:extLst>
          </p:cNvPr>
          <p:cNvGrpSpPr/>
          <p:nvPr/>
        </p:nvGrpSpPr>
        <p:grpSpPr>
          <a:xfrm>
            <a:off x="6336283" y="1475494"/>
            <a:ext cx="5447430" cy="4366996"/>
            <a:chOff x="2790826" y="1320219"/>
            <a:chExt cx="5447430" cy="4366996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E7C11BBA-C835-47CA-B5F4-DFFBAF24DB52}"/>
                </a:ext>
              </a:extLst>
            </p:cNvPr>
            <p:cNvSpPr/>
            <p:nvPr/>
          </p:nvSpPr>
          <p:spPr>
            <a:xfrm>
              <a:off x="2790826" y="1320219"/>
              <a:ext cx="5447430" cy="4366996"/>
            </a:xfrm>
            <a:prstGeom prst="roundRect">
              <a:avLst>
                <a:gd name="adj" fmla="val 7857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7" name="Прямоугольник: скругленные углы 76">
              <a:extLst>
                <a:ext uri="{FF2B5EF4-FFF2-40B4-BE49-F238E27FC236}">
                  <a16:creationId xmlns:a16="http://schemas.microsoft.com/office/drawing/2014/main" id="{D7C415E6-3860-4328-8282-1780A5EB04FF}"/>
                </a:ext>
              </a:extLst>
            </p:cNvPr>
            <p:cNvSpPr/>
            <p:nvPr/>
          </p:nvSpPr>
          <p:spPr>
            <a:xfrm>
              <a:off x="4110975" y="1872318"/>
              <a:ext cx="2807132" cy="590183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Load Balancer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(Ingress / L4 / Reverse Proxy)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C808B5ED-172B-4DA5-BFF5-9BB52379DC40}"/>
                </a:ext>
              </a:extLst>
            </p:cNvPr>
            <p:cNvSpPr/>
            <p:nvPr/>
          </p:nvSpPr>
          <p:spPr>
            <a:xfrm>
              <a:off x="2972670" y="2850079"/>
              <a:ext cx="1121864" cy="590183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Node1</a:t>
              </a:r>
            </a:p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(master+db)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9" name="Прямоугольник: скругленные углы 78">
              <a:extLst>
                <a:ext uri="{FF2B5EF4-FFF2-40B4-BE49-F238E27FC236}">
                  <a16:creationId xmlns:a16="http://schemas.microsoft.com/office/drawing/2014/main" id="{93282B25-898C-42DB-888C-49299748BA50}"/>
                </a:ext>
              </a:extLst>
            </p:cNvPr>
            <p:cNvSpPr/>
            <p:nvPr/>
          </p:nvSpPr>
          <p:spPr>
            <a:xfrm>
              <a:off x="4953609" y="2840815"/>
              <a:ext cx="1121864" cy="590183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Node</a:t>
              </a:r>
              <a:r>
                <a:rPr lang="ru-RU" sz="1100" b="1">
                  <a:solidFill>
                    <a:schemeClr val="tx1"/>
                  </a:solidFill>
                  <a:effectLst/>
                </a:rPr>
                <a:t>2</a:t>
              </a:r>
              <a:endParaRPr lang="en-US" sz="1100" b="1">
                <a:solidFill>
                  <a:schemeClr val="tx1"/>
                </a:solidFill>
                <a:effectLst/>
              </a:endParaRPr>
            </a:p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(master+db)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0" name="Прямоугольник: скругленные углы 79">
              <a:extLst>
                <a:ext uri="{FF2B5EF4-FFF2-40B4-BE49-F238E27FC236}">
                  <a16:creationId xmlns:a16="http://schemas.microsoft.com/office/drawing/2014/main" id="{C4F536B0-5F92-48FC-8366-4F202D4C479A}"/>
                </a:ext>
              </a:extLst>
            </p:cNvPr>
            <p:cNvSpPr/>
            <p:nvPr/>
          </p:nvSpPr>
          <p:spPr>
            <a:xfrm>
              <a:off x="6918107" y="2850079"/>
              <a:ext cx="1121864" cy="590183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Node</a:t>
              </a:r>
              <a:r>
                <a:rPr lang="ru-RU" sz="1100" b="1">
                  <a:solidFill>
                    <a:schemeClr val="tx1"/>
                  </a:solidFill>
                  <a:effectLst/>
                </a:rPr>
                <a:t>3</a:t>
              </a:r>
              <a:endParaRPr lang="en-US" sz="1100" b="1">
                <a:solidFill>
                  <a:schemeClr val="tx1"/>
                </a:solidFill>
                <a:effectLst/>
              </a:endParaRPr>
            </a:p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(master+db)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1" name="Прямоугольник: скругленные углы 80">
              <a:extLst>
                <a:ext uri="{FF2B5EF4-FFF2-40B4-BE49-F238E27FC236}">
                  <a16:creationId xmlns:a16="http://schemas.microsoft.com/office/drawing/2014/main" id="{CC7E31E1-AA09-401D-8F94-1D0FD24CDAF0}"/>
                </a:ext>
              </a:extLst>
            </p:cNvPr>
            <p:cNvSpPr/>
            <p:nvPr/>
          </p:nvSpPr>
          <p:spPr>
            <a:xfrm>
              <a:off x="4181475" y="3987020"/>
              <a:ext cx="2666132" cy="300310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Sync data + messages replication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2" name="Прямоугольник: скругленные углы 81">
              <a:extLst>
                <a:ext uri="{FF2B5EF4-FFF2-40B4-BE49-F238E27FC236}">
                  <a16:creationId xmlns:a16="http://schemas.microsoft.com/office/drawing/2014/main" id="{89D7162E-B1FA-4976-A35D-D46B51F2502C}"/>
                </a:ext>
              </a:extLst>
            </p:cNvPr>
            <p:cNvSpPr/>
            <p:nvPr/>
          </p:nvSpPr>
          <p:spPr>
            <a:xfrm>
              <a:off x="3857625" y="4747779"/>
              <a:ext cx="3313832" cy="300310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Shared storage / NATS / Redis / MongoDB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83" name="Соединитель: уступ 82">
              <a:extLst>
                <a:ext uri="{FF2B5EF4-FFF2-40B4-BE49-F238E27FC236}">
                  <a16:creationId xmlns:a16="http://schemas.microsoft.com/office/drawing/2014/main" id="{D53615AA-C4BC-4655-BC15-F9CE1A9E8E91}"/>
                </a:ext>
              </a:extLst>
            </p:cNvPr>
            <p:cNvCxnSpPr>
              <a:stCxn id="77" idx="1"/>
              <a:endCxn id="78" idx="0"/>
            </p:cNvCxnSpPr>
            <p:nvPr/>
          </p:nvCxnSpPr>
          <p:spPr>
            <a:xfrm rot="10800000" flipV="1">
              <a:off x="3533603" y="2167409"/>
              <a:ext cx="577373" cy="6826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Соединитель: уступ 83">
              <a:extLst>
                <a:ext uri="{FF2B5EF4-FFF2-40B4-BE49-F238E27FC236}">
                  <a16:creationId xmlns:a16="http://schemas.microsoft.com/office/drawing/2014/main" id="{894DEA89-C285-44F2-9D17-E7DB6302CF35}"/>
                </a:ext>
              </a:extLst>
            </p:cNvPr>
            <p:cNvCxnSpPr>
              <a:stCxn id="77" idx="3"/>
              <a:endCxn id="80" idx="0"/>
            </p:cNvCxnSpPr>
            <p:nvPr/>
          </p:nvCxnSpPr>
          <p:spPr>
            <a:xfrm>
              <a:off x="6918107" y="2167410"/>
              <a:ext cx="560932" cy="68266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Соединитель: уступ 84">
              <a:extLst>
                <a:ext uri="{FF2B5EF4-FFF2-40B4-BE49-F238E27FC236}">
                  <a16:creationId xmlns:a16="http://schemas.microsoft.com/office/drawing/2014/main" id="{6379015E-8836-4B43-ABEE-13BFF4641B85}"/>
                </a:ext>
              </a:extLst>
            </p:cNvPr>
            <p:cNvCxnSpPr>
              <a:stCxn id="78" idx="2"/>
              <a:endCxn id="81" idx="1"/>
            </p:cNvCxnSpPr>
            <p:nvPr/>
          </p:nvCxnSpPr>
          <p:spPr>
            <a:xfrm rot="16200000" flipH="1">
              <a:off x="3509082" y="3464781"/>
              <a:ext cx="696913" cy="64787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Соединитель: уступ 85">
              <a:extLst>
                <a:ext uri="{FF2B5EF4-FFF2-40B4-BE49-F238E27FC236}">
                  <a16:creationId xmlns:a16="http://schemas.microsoft.com/office/drawing/2014/main" id="{0372B283-04E2-4CD4-A6ED-43A4958D50A0}"/>
                </a:ext>
              </a:extLst>
            </p:cNvPr>
            <p:cNvCxnSpPr>
              <a:endCxn id="81" idx="3"/>
            </p:cNvCxnSpPr>
            <p:nvPr/>
          </p:nvCxnSpPr>
          <p:spPr>
            <a:xfrm rot="5400000">
              <a:off x="6813911" y="3473957"/>
              <a:ext cx="696914" cy="62952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Соединитель: уступ 86">
              <a:extLst>
                <a:ext uri="{FF2B5EF4-FFF2-40B4-BE49-F238E27FC236}">
                  <a16:creationId xmlns:a16="http://schemas.microsoft.com/office/drawing/2014/main" id="{5590413F-9CC7-4727-9966-BCE16BD24DD0}"/>
                </a:ext>
              </a:extLst>
            </p:cNvPr>
            <p:cNvCxnSpPr>
              <a:stCxn id="78" idx="2"/>
              <a:endCxn id="82" idx="1"/>
            </p:cNvCxnSpPr>
            <p:nvPr/>
          </p:nvCxnSpPr>
          <p:spPr>
            <a:xfrm rot="16200000" flipH="1">
              <a:off x="2966777" y="4007086"/>
              <a:ext cx="1457672" cy="32402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Соединитель: уступ 87">
              <a:extLst>
                <a:ext uri="{FF2B5EF4-FFF2-40B4-BE49-F238E27FC236}">
                  <a16:creationId xmlns:a16="http://schemas.microsoft.com/office/drawing/2014/main" id="{9B07A8ED-D7F6-4D15-BD63-2997F504E41F}"/>
                </a:ext>
              </a:extLst>
            </p:cNvPr>
            <p:cNvCxnSpPr>
              <a:stCxn id="80" idx="2"/>
              <a:endCxn id="82" idx="3"/>
            </p:cNvCxnSpPr>
            <p:nvPr/>
          </p:nvCxnSpPr>
          <p:spPr>
            <a:xfrm rot="5400000">
              <a:off x="6596412" y="4015307"/>
              <a:ext cx="1457672" cy="30758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6A090B77-EEB4-4157-9BD6-053F0AC485F6}"/>
                </a:ext>
              </a:extLst>
            </p:cNvPr>
            <p:cNvCxnSpPr>
              <a:stCxn id="77" idx="2"/>
              <a:endCxn id="79" idx="0"/>
            </p:cNvCxnSpPr>
            <p:nvPr/>
          </p:nvCxnSpPr>
          <p:spPr>
            <a:xfrm flipH="1">
              <a:off x="5514541" y="2462501"/>
              <a:ext cx="0" cy="378314"/>
            </a:xfrm>
            <a:prstGeom prst="line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92344116-AD8D-4B64-B916-57D04B7F0252}"/>
                </a:ext>
              </a:extLst>
            </p:cNvPr>
            <p:cNvCxnSpPr>
              <a:stCxn id="79" idx="2"/>
              <a:endCxn id="81" idx="0"/>
            </p:cNvCxnSpPr>
            <p:nvPr/>
          </p:nvCxnSpPr>
          <p:spPr>
            <a:xfrm flipH="1">
              <a:off x="5514541" y="3430998"/>
              <a:ext cx="0" cy="5560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933281F7-2E38-4CDE-BEDE-9B9C959489B0}"/>
                </a:ext>
              </a:extLst>
            </p:cNvPr>
            <p:cNvCxnSpPr>
              <a:stCxn id="81" idx="2"/>
              <a:endCxn id="82" idx="0"/>
            </p:cNvCxnSpPr>
            <p:nvPr/>
          </p:nvCxnSpPr>
          <p:spPr>
            <a:xfrm flipH="1">
              <a:off x="5514541" y="4287330"/>
              <a:ext cx="0" cy="4604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>
              <a:extLst>
                <a:ext uri="{FF2B5EF4-FFF2-40B4-BE49-F238E27FC236}">
                  <a16:creationId xmlns:a16="http://schemas.microsoft.com/office/drawing/2014/main" id="{BE60B8B2-DD73-4E88-A4C9-66426EA84308}"/>
                </a:ext>
              </a:extLst>
            </p:cNvPr>
            <p:cNvCxnSpPr/>
            <p:nvPr/>
          </p:nvCxnSpPr>
          <p:spPr>
            <a:xfrm flipH="1">
              <a:off x="4110975" y="4137174"/>
              <a:ext cx="7050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 стрелкой 92">
              <a:extLst>
                <a:ext uri="{FF2B5EF4-FFF2-40B4-BE49-F238E27FC236}">
                  <a16:creationId xmlns:a16="http://schemas.microsoft.com/office/drawing/2014/main" id="{5E70AF09-393D-41A3-A167-D254DCEAEA77}"/>
                </a:ext>
              </a:extLst>
            </p:cNvPr>
            <p:cNvCxnSpPr/>
            <p:nvPr/>
          </p:nvCxnSpPr>
          <p:spPr>
            <a:xfrm>
              <a:off x="6847607" y="4137174"/>
              <a:ext cx="651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>
              <a:extLst>
                <a:ext uri="{FF2B5EF4-FFF2-40B4-BE49-F238E27FC236}">
                  <a16:creationId xmlns:a16="http://schemas.microsoft.com/office/drawing/2014/main" id="{508D340B-F2D4-4F3E-8BC1-3DA34F746324}"/>
                </a:ext>
              </a:extLst>
            </p:cNvPr>
            <p:cNvCxnSpPr/>
            <p:nvPr/>
          </p:nvCxnSpPr>
          <p:spPr>
            <a:xfrm flipH="1">
              <a:off x="3531691" y="3440296"/>
              <a:ext cx="1" cy="750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558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29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208BF-AF3F-D3DD-05AE-53FF3E250FF8}"/>
              </a:ext>
            </a:extLst>
          </p:cNvPr>
          <p:cNvSpPr txBox="1"/>
          <p:nvPr/>
        </p:nvSpPr>
        <p:spPr>
          <a:xfrm>
            <a:off x="904875" y="675682"/>
            <a:ext cx="11153482" cy="65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+mj-lt"/>
              </a:rPr>
              <a:t>Отказоустойчивость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DEB3D-2866-88AD-A327-041CF271D27E}"/>
              </a:ext>
            </a:extLst>
          </p:cNvPr>
          <p:cNvSpPr txBox="1"/>
          <p:nvPr/>
        </p:nvSpPr>
        <p:spPr>
          <a:xfrm>
            <a:off x="904875" y="1400549"/>
            <a:ext cx="10368678" cy="4861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Используемые технологии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Kubernetes (HA): 3 master, ≥3 worker; </a:t>
            </a:r>
            <a:r>
              <a:rPr lang="ru-RU" sz="1600" dirty="0"/>
              <a:t>авто-восстановление подов, </a:t>
            </a:r>
            <a:r>
              <a:rPr lang="en-US" sz="1600" dirty="0"/>
              <a:t>anti-affinity, probes.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PostgreSQL: </a:t>
            </a:r>
            <a:r>
              <a:rPr lang="ru-RU" sz="1600" dirty="0"/>
              <a:t>синхронная репликация (</a:t>
            </a:r>
            <a:r>
              <a:rPr lang="en-US" sz="1600" dirty="0"/>
              <a:t>Primary + 2 Standby).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NATS JetStream: </a:t>
            </a:r>
            <a:r>
              <a:rPr lang="ru-RU" sz="1600" dirty="0"/>
              <a:t>кластер с </a:t>
            </a:r>
            <a:r>
              <a:rPr lang="en-US" sz="1600" dirty="0"/>
              <a:t>RAFT-</a:t>
            </a:r>
            <a:r>
              <a:rPr lang="ru-RU" sz="1600" dirty="0"/>
              <a:t>кворумом (3 узла).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Redis / MongoDB: </a:t>
            </a:r>
            <a:r>
              <a:rPr lang="en-US" sz="1600" dirty="0" err="1"/>
              <a:t>ReplicaSet</a:t>
            </a:r>
            <a:r>
              <a:rPr lang="en-US" sz="1600" dirty="0"/>
              <a:t> </a:t>
            </a:r>
            <a:r>
              <a:rPr lang="ru-RU" sz="1600" dirty="0"/>
              <a:t>или </a:t>
            </a:r>
            <a:r>
              <a:rPr lang="en-US" sz="1600" dirty="0"/>
              <a:t>Sentinel-</a:t>
            </a:r>
            <a:r>
              <a:rPr lang="ru-RU" sz="1600" dirty="0"/>
              <a:t>кластер.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Load balancing: Ingress NGINX / L4-</a:t>
            </a:r>
            <a:r>
              <a:rPr lang="ru-RU" sz="1600" dirty="0"/>
              <a:t>балансировщики с плавающим </a:t>
            </a:r>
            <a:r>
              <a:rPr lang="en-US" sz="1600" dirty="0"/>
              <a:t>VIP (</a:t>
            </a:r>
            <a:r>
              <a:rPr lang="ru-RU" sz="1600" dirty="0"/>
              <a:t>автопереключение при сбое)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Хранилище: зеркалирование томов, </a:t>
            </a:r>
            <a:r>
              <a:rPr lang="ru-RU" sz="1600" dirty="0" err="1"/>
              <a:t>снапшоты</a:t>
            </a:r>
            <a:r>
              <a:rPr lang="ru-RU" sz="1600" dirty="0"/>
              <a:t>, автоматическое восстановление.</a:t>
            </a: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ru-RU" sz="1600" b="1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Нет единой точки отказа.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Сервисы автоматически переносятся между узлами.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Транзакции не теряются при сбое.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tx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Автоматическое восстановление сервисов без участия оператора.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819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37A2D-74F7-4CCE-A11E-7CE3FE26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420" y="815165"/>
            <a:ext cx="7409587" cy="2005856"/>
          </a:xfrm>
        </p:spPr>
        <p:txBody>
          <a:bodyPr/>
          <a:lstStyle/>
          <a:p>
            <a:r>
              <a:rPr lang="ru-RU" sz="4400" kern="0" dirty="0">
                <a:cs typeface="Calibri" panose="020F0502020204030204" pitchFamily="34" charset="0"/>
              </a:rPr>
              <a:t>Результаты нагрузочного тестирования</a:t>
            </a:r>
            <a:endParaRPr lang="ru-RU" sz="44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F656FE-E8BD-4E8A-8EDD-255275A0A6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11420" y="2892357"/>
            <a:ext cx="7185635" cy="3416367"/>
          </a:xfrm>
        </p:spPr>
        <p:txBody>
          <a:bodyPr anchor="t"/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dirty="0"/>
              <a:t>Результаты тестирования показали соответствие всем критериям функционального тестирования.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400" b="1" dirty="0"/>
              <a:t>В ходе 12-часового тестирования </a:t>
            </a:r>
            <a:r>
              <a:rPr lang="ru-RU" sz="2400" dirty="0"/>
              <a:t>решение продемонстрировало </a:t>
            </a:r>
            <a:r>
              <a:rPr lang="ru-RU" sz="2400" b="1" dirty="0"/>
              <a:t>среднюю производительность </a:t>
            </a:r>
            <a:r>
              <a:rPr lang="ru-RU" sz="2400" b="1" dirty="0">
                <a:solidFill>
                  <a:schemeClr val="accent2"/>
                </a:solidFill>
              </a:rPr>
              <a:t>1 770.2 TPS.</a:t>
            </a:r>
            <a:endParaRPr lang="ru-RU" sz="24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207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208BF-AF3F-D3DD-05AE-53FF3E250FF8}"/>
              </a:ext>
            </a:extLst>
          </p:cNvPr>
          <p:cNvSpPr txBox="1"/>
          <p:nvPr/>
        </p:nvSpPr>
        <p:spPr>
          <a:xfrm>
            <a:off x="640079" y="481347"/>
            <a:ext cx="10729831" cy="65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dirty="0">
                <a:solidFill>
                  <a:schemeClr val="tx2"/>
                </a:solidFill>
                <a:latin typeface="+mj-lt"/>
              </a:rPr>
              <a:t>Катастрофоустойчивость (2 ЦОД)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4DEB3D-2866-88AD-A327-041CF271D27E}"/>
              </a:ext>
            </a:extLst>
          </p:cNvPr>
          <p:cNvSpPr txBox="1"/>
          <p:nvPr/>
        </p:nvSpPr>
        <p:spPr>
          <a:xfrm>
            <a:off x="640080" y="1336111"/>
            <a:ext cx="5736560" cy="481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endParaRPr lang="ru-RU" sz="1400" dirty="0"/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400" dirty="0"/>
              <a:t>Доступность: ≥ 99.99%.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400" dirty="0"/>
              <a:t>RPO / RTO: для транзакций — RPO ≤ 40 с, RTO ≤ 10–15 мин при потере ЦОДа.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400" dirty="0"/>
              <a:t>Канал между ЦОДами ограниченный (условно 100Мбит, ощутимая задержка) без растянутых кворумов.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ru-RU" sz="1400" b="1" dirty="0">
                <a:solidFill>
                  <a:schemeClr val="tx2"/>
                </a:solidFill>
              </a:rPr>
              <a:t>Основные принципы</a:t>
            </a:r>
          </a:p>
          <a:p>
            <a:pPr>
              <a:lnSpc>
                <a:spcPct val="107000"/>
              </a:lnSpc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ru-RU" sz="14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Архитектура</a:t>
            </a:r>
            <a:endParaRPr lang="ru-RU" sz="1400" dirty="0"/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400" dirty="0"/>
              <a:t>Два независимых кластера: </a:t>
            </a:r>
            <a:r>
              <a:rPr lang="en-US" sz="1400" dirty="0"/>
              <a:t>DC-A </a:t>
            </a:r>
            <a:r>
              <a:rPr lang="ru-RU" sz="1400" dirty="0"/>
              <a:t>и </a:t>
            </a:r>
            <a:r>
              <a:rPr lang="en-US" sz="1400" dirty="0"/>
              <a:t>DC-B.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400" dirty="0"/>
              <a:t>Stateless </a:t>
            </a:r>
            <a:r>
              <a:rPr lang="ru-RU" sz="1400" dirty="0"/>
              <a:t>сервисы — </a:t>
            </a:r>
            <a:r>
              <a:rPr lang="en-US" sz="1400" dirty="0"/>
              <a:t>Active/Active (</a:t>
            </a:r>
            <a:r>
              <a:rPr lang="ru-RU" sz="1400" dirty="0"/>
              <a:t>оба ЦОДа обслуживают </a:t>
            </a:r>
            <a:r>
              <a:rPr lang="en-US" sz="1400" dirty="0"/>
              <a:t>L7-</a:t>
            </a:r>
            <a:r>
              <a:rPr lang="ru-RU" sz="1400" dirty="0"/>
              <a:t>трафик).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400" dirty="0"/>
              <a:t>Stateful (</a:t>
            </a:r>
            <a:r>
              <a:rPr lang="ru-RU" sz="1400" dirty="0"/>
              <a:t>БД/брокеры/кэши) — </a:t>
            </a:r>
            <a:r>
              <a:rPr lang="en-US" sz="1400" dirty="0"/>
              <a:t>Active/Passive </a:t>
            </a:r>
            <a:r>
              <a:rPr lang="ru-RU" sz="1400" dirty="0"/>
              <a:t>между ЦОДами: внутри ЦОДа — синхронно; между ЦОДами — асинхронно.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400" dirty="0"/>
              <a:t>Переключение трафика: </a:t>
            </a:r>
            <a:r>
              <a:rPr lang="en-US" sz="1400" dirty="0" err="1"/>
              <a:t>GeoDNS</a:t>
            </a:r>
            <a:r>
              <a:rPr lang="en-US" sz="1400" dirty="0"/>
              <a:t> / GSLB </a:t>
            </a:r>
            <a:r>
              <a:rPr lang="ru-RU" sz="1400" dirty="0"/>
              <a:t>с </a:t>
            </a:r>
            <a:r>
              <a:rPr lang="en-US" sz="1400" dirty="0"/>
              <a:t>TTL 15–30 </a:t>
            </a:r>
            <a:r>
              <a:rPr lang="ru-RU" sz="1400" dirty="0"/>
              <a:t>секунд.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D65251A-1739-4128-A28A-678D64377765}"/>
              </a:ext>
            </a:extLst>
          </p:cNvPr>
          <p:cNvGrpSpPr/>
          <p:nvPr/>
        </p:nvGrpSpPr>
        <p:grpSpPr>
          <a:xfrm>
            <a:off x="6683877" y="1627966"/>
            <a:ext cx="4705800" cy="4347712"/>
            <a:chOff x="6962257" y="1404446"/>
            <a:chExt cx="4705800" cy="434771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A348A1CD-051B-4B64-B01D-9CFD00C4EDEE}"/>
                </a:ext>
              </a:extLst>
            </p:cNvPr>
            <p:cNvSpPr/>
            <p:nvPr/>
          </p:nvSpPr>
          <p:spPr>
            <a:xfrm>
              <a:off x="6962257" y="1404446"/>
              <a:ext cx="4705800" cy="4347712"/>
            </a:xfrm>
            <a:prstGeom prst="roundRect">
              <a:avLst>
                <a:gd name="adj" fmla="val 5423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>
                <a:solidFill>
                  <a:schemeClr val="tx1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A1960C13-4D42-4164-AE3C-6D5505102641}"/>
                </a:ext>
              </a:extLst>
            </p:cNvPr>
            <p:cNvSpPr/>
            <p:nvPr/>
          </p:nvSpPr>
          <p:spPr>
            <a:xfrm>
              <a:off x="8215097" y="1842160"/>
              <a:ext cx="2200120" cy="526925"/>
            </a:xfrm>
            <a:prstGeom prst="roundRect">
              <a:avLst>
                <a:gd name="adj" fmla="val 12748"/>
              </a:avLst>
            </a:prstGeom>
            <a:solidFill>
              <a:schemeClr val="bg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 GeoDNS / GSLB</a:t>
              </a:r>
            </a:p>
            <a:p>
              <a:pPr algn="ctr"/>
              <a:r>
                <a:rPr lang="en-US" sz="1100" b="1">
                  <a:solidFill>
                    <a:schemeClr val="tx1"/>
                  </a:solidFill>
                  <a:effectLst/>
                </a:rPr>
                <a:t>  (health-checks, TTL)</a:t>
              </a:r>
              <a:endParaRPr lang="ru-RU" sz="1100" b="1"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6CC4883-D649-45E0-A0C0-528BA771CE8A}"/>
                </a:ext>
              </a:extLst>
            </p:cNvPr>
            <p:cNvCxnSpPr>
              <a:stCxn id="24" idx="2"/>
            </p:cNvCxnSpPr>
            <p:nvPr/>
          </p:nvCxnSpPr>
          <p:spPr>
            <a:xfrm flipH="1">
              <a:off x="9315157" y="2369085"/>
              <a:ext cx="0" cy="1302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CCBD8984-D225-4201-BC63-62E86D69D6A3}"/>
                </a:ext>
              </a:extLst>
            </p:cNvPr>
            <p:cNvCxnSpPr/>
            <p:nvPr/>
          </p:nvCxnSpPr>
          <p:spPr>
            <a:xfrm flipV="1">
              <a:off x="7736410" y="2507599"/>
              <a:ext cx="3128417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F9CFC141-5C5E-4346-ABB8-BE71CB00FA4B}"/>
                </a:ext>
              </a:extLst>
            </p:cNvPr>
            <p:cNvGrpSpPr/>
            <p:nvPr/>
          </p:nvGrpSpPr>
          <p:grpSpPr>
            <a:xfrm>
              <a:off x="7194457" y="2640222"/>
              <a:ext cx="1083906" cy="1925860"/>
              <a:chOff x="2268308" y="3385068"/>
              <a:chExt cx="1339229" cy="2240799"/>
            </a:xfrm>
          </p:grpSpPr>
          <p:sp>
            <p:nvSpPr>
              <p:cNvPr id="55" name="Прямоугольник: скругленные углы 54">
                <a:extLst>
                  <a:ext uri="{FF2B5EF4-FFF2-40B4-BE49-F238E27FC236}">
                    <a16:creationId xmlns:a16="http://schemas.microsoft.com/office/drawing/2014/main" id="{EC82DCA0-6FA9-4706-B45A-BED50F1CFEA9}"/>
                  </a:ext>
                </a:extLst>
              </p:cNvPr>
              <p:cNvSpPr/>
              <p:nvPr/>
            </p:nvSpPr>
            <p:spPr>
              <a:xfrm>
                <a:off x="2268308" y="3385068"/>
                <a:ext cx="1339229" cy="2240799"/>
              </a:xfrm>
              <a:prstGeom prst="roundRect">
                <a:avLst>
                  <a:gd name="adj" fmla="val 7857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Текст 5">
                <a:extLst>
                  <a:ext uri="{FF2B5EF4-FFF2-40B4-BE49-F238E27FC236}">
                    <a16:creationId xmlns:a16="http://schemas.microsoft.com/office/drawing/2014/main" id="{FC553249-9FA1-47FC-A86F-B84E86E7B12C}"/>
                  </a:ext>
                </a:extLst>
              </p:cNvPr>
              <p:cNvSpPr txBox="1"/>
              <p:nvPr/>
            </p:nvSpPr>
            <p:spPr>
              <a:xfrm>
                <a:off x="2527541" y="3464530"/>
                <a:ext cx="903338" cy="2024048"/>
              </a:xfrm>
              <a:prstGeom prst="rect">
                <a:avLst/>
              </a:prstGeom>
            </p:spPr>
            <p:txBody>
              <a:bodyPr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1100" b="1"/>
                  <a:t>DC-A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LB/L7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K8s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NATS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PG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Redis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Mongo</a:t>
                </a:r>
                <a:endParaRPr lang="ru-RU" sz="9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86783639-32A1-4F49-BEFE-0E96A3529AAE}"/>
                </a:ext>
              </a:extLst>
            </p:cNvPr>
            <p:cNvCxnSpPr>
              <a:stCxn id="55" idx="0"/>
            </p:cNvCxnSpPr>
            <p:nvPr/>
          </p:nvCxnSpPr>
          <p:spPr>
            <a:xfrm flipH="1" flipV="1">
              <a:off x="7736410" y="2499329"/>
              <a:ext cx="0" cy="140893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7764DC19-7630-4735-ABD6-6D0CDE851992}"/>
                </a:ext>
              </a:extLst>
            </p:cNvPr>
            <p:cNvCxnSpPr>
              <a:stCxn id="50" idx="0"/>
            </p:cNvCxnSpPr>
            <p:nvPr/>
          </p:nvCxnSpPr>
          <p:spPr>
            <a:xfrm flipH="1" flipV="1">
              <a:off x="10864827" y="2507598"/>
              <a:ext cx="0" cy="132624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id="{7F74DA50-B673-4B04-870E-CE4B03B5CA5A}"/>
                </a:ext>
              </a:extLst>
            </p:cNvPr>
            <p:cNvGrpSpPr/>
            <p:nvPr/>
          </p:nvGrpSpPr>
          <p:grpSpPr>
            <a:xfrm>
              <a:off x="8609729" y="3427661"/>
              <a:ext cx="1513856" cy="263531"/>
              <a:chOff x="3475087" y="5024458"/>
              <a:chExt cx="1513856" cy="263531"/>
            </a:xfrm>
          </p:grpSpPr>
          <p:sp>
            <p:nvSpPr>
              <p:cNvPr id="53" name="Текст 5">
                <a:extLst>
                  <a:ext uri="{FF2B5EF4-FFF2-40B4-BE49-F238E27FC236}">
                    <a16:creationId xmlns:a16="http://schemas.microsoft.com/office/drawing/2014/main" id="{1FD41951-E90F-444D-B465-5675BF2D6762}"/>
                  </a:ext>
                </a:extLst>
              </p:cNvPr>
              <p:cNvSpPr txBox="1"/>
              <p:nvPr/>
            </p:nvSpPr>
            <p:spPr>
              <a:xfrm>
                <a:off x="3475087" y="5024458"/>
                <a:ext cx="1218479" cy="263531"/>
              </a:xfrm>
              <a:prstGeom prst="rect">
                <a:avLst/>
              </a:prstGeom>
            </p:spPr>
            <p:txBody>
              <a:bodyPr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100"/>
                  <a:t>ASYNC ONLY</a:t>
                </a:r>
                <a:endParaRPr lang="ru-RU" sz="1100"/>
              </a:p>
            </p:txBody>
          </p:sp>
          <p:cxnSp>
            <p:nvCxnSpPr>
              <p:cNvPr id="54" name="Прямая со стрелкой 53">
                <a:extLst>
                  <a:ext uri="{FF2B5EF4-FFF2-40B4-BE49-F238E27FC236}">
                    <a16:creationId xmlns:a16="http://schemas.microsoft.com/office/drawing/2014/main" id="{A56D55CF-1004-4CE2-8DF3-01FEED6742DA}"/>
                  </a:ext>
                </a:extLst>
              </p:cNvPr>
              <p:cNvCxnSpPr/>
              <p:nvPr/>
            </p:nvCxnSpPr>
            <p:spPr>
              <a:xfrm>
                <a:off x="4607302" y="5147598"/>
                <a:ext cx="38164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0D0C6150-670D-491F-98F9-1231E018668E}"/>
                </a:ext>
              </a:extLst>
            </p:cNvPr>
            <p:cNvGrpSpPr/>
            <p:nvPr/>
          </p:nvGrpSpPr>
          <p:grpSpPr>
            <a:xfrm>
              <a:off x="10322874" y="2640222"/>
              <a:ext cx="1083906" cy="1925860"/>
              <a:chOff x="2268308" y="3385068"/>
              <a:chExt cx="1339229" cy="2240799"/>
            </a:xfrm>
          </p:grpSpPr>
          <p:sp>
            <p:nvSpPr>
              <p:cNvPr id="50" name="Прямоугольник: скругленные углы 49">
                <a:extLst>
                  <a:ext uri="{FF2B5EF4-FFF2-40B4-BE49-F238E27FC236}">
                    <a16:creationId xmlns:a16="http://schemas.microsoft.com/office/drawing/2014/main" id="{6B33D99E-E47B-43F4-8598-4417E2CADC8F}"/>
                  </a:ext>
                </a:extLst>
              </p:cNvPr>
              <p:cNvSpPr/>
              <p:nvPr/>
            </p:nvSpPr>
            <p:spPr>
              <a:xfrm>
                <a:off x="2268308" y="3385068"/>
                <a:ext cx="1339229" cy="2240799"/>
              </a:xfrm>
              <a:prstGeom prst="roundRect">
                <a:avLst>
                  <a:gd name="adj" fmla="val 7857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Текст 5">
                <a:extLst>
                  <a:ext uri="{FF2B5EF4-FFF2-40B4-BE49-F238E27FC236}">
                    <a16:creationId xmlns:a16="http://schemas.microsoft.com/office/drawing/2014/main" id="{B25FE5C5-C1EF-405F-805D-23719AF4CC46}"/>
                  </a:ext>
                </a:extLst>
              </p:cNvPr>
              <p:cNvSpPr txBox="1"/>
              <p:nvPr/>
            </p:nvSpPr>
            <p:spPr>
              <a:xfrm>
                <a:off x="2527541" y="3464530"/>
                <a:ext cx="903338" cy="2024048"/>
              </a:xfrm>
              <a:prstGeom prst="rect">
                <a:avLst/>
              </a:prstGeom>
            </p:spPr>
            <p:txBody>
              <a:bodyPr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</a:pPr>
                <a:r>
                  <a:rPr lang="en-US" sz="1100" b="1"/>
                  <a:t>DC-B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LB/L7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K8s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NATS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PG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Redis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Font typeface="Arial" panose="020B0604020202020204" pitchFamily="34" charset="0"/>
                  <a:buNone/>
                </a:pPr>
                <a:r>
                  <a:rPr lang="en-US" sz="1100" b="1"/>
                  <a:t>Mongo</a:t>
                </a:r>
                <a:endParaRPr lang="ru-RU" sz="900" b="1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id="{0AD4BC48-9324-4061-9757-C26205141E73}"/>
                </a:ext>
              </a:extLst>
            </p:cNvPr>
            <p:cNvGrpSpPr/>
            <p:nvPr/>
          </p:nvGrpSpPr>
          <p:grpSpPr>
            <a:xfrm>
              <a:off x="8364626" y="3702786"/>
              <a:ext cx="1758959" cy="275110"/>
              <a:chOff x="3229984" y="5012880"/>
              <a:chExt cx="1758959" cy="275110"/>
            </a:xfrm>
          </p:grpSpPr>
          <p:sp>
            <p:nvSpPr>
              <p:cNvPr id="47" name="Текст 5">
                <a:extLst>
                  <a:ext uri="{FF2B5EF4-FFF2-40B4-BE49-F238E27FC236}">
                    <a16:creationId xmlns:a16="http://schemas.microsoft.com/office/drawing/2014/main" id="{1DB0A621-C921-4227-B192-1E359E72F262}"/>
                  </a:ext>
                </a:extLst>
              </p:cNvPr>
              <p:cNvSpPr txBox="1"/>
              <p:nvPr/>
            </p:nvSpPr>
            <p:spPr>
              <a:xfrm>
                <a:off x="3459193" y="5012880"/>
                <a:ext cx="1294758" cy="275110"/>
              </a:xfrm>
              <a:prstGeom prst="rect">
                <a:avLst/>
              </a:prstGeom>
            </p:spPr>
            <p:txBody>
              <a:bodyPr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100"/>
                  <a:t>WAL / Backups</a:t>
                </a:r>
                <a:endParaRPr lang="ru-RU" sz="1100"/>
              </a:p>
            </p:txBody>
          </p:sp>
          <p:cxnSp>
            <p:nvCxnSpPr>
              <p:cNvPr id="48" name="Прямая со стрелкой 47">
                <a:extLst>
                  <a:ext uri="{FF2B5EF4-FFF2-40B4-BE49-F238E27FC236}">
                    <a16:creationId xmlns:a16="http://schemas.microsoft.com/office/drawing/2014/main" id="{63788FF7-1458-44EC-B59C-C032F684C430}"/>
                  </a:ext>
                </a:extLst>
              </p:cNvPr>
              <p:cNvCxnSpPr/>
              <p:nvPr/>
            </p:nvCxnSpPr>
            <p:spPr>
              <a:xfrm>
                <a:off x="4693566" y="5147598"/>
                <a:ext cx="295377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 стрелкой 48">
                <a:extLst>
                  <a:ext uri="{FF2B5EF4-FFF2-40B4-BE49-F238E27FC236}">
                    <a16:creationId xmlns:a16="http://schemas.microsoft.com/office/drawing/2014/main" id="{B8A862CF-941F-43D9-BDBF-A1A9F638FA69}"/>
                  </a:ext>
                </a:extLst>
              </p:cNvPr>
              <p:cNvCxnSpPr/>
              <p:nvPr/>
            </p:nvCxnSpPr>
            <p:spPr>
              <a:xfrm flipH="1">
                <a:off x="3229984" y="5130347"/>
                <a:ext cx="27098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ED17D865-4F9C-4CB7-AA70-AD6AD63E56D5}"/>
                </a:ext>
              </a:extLst>
            </p:cNvPr>
            <p:cNvGrpSpPr/>
            <p:nvPr/>
          </p:nvGrpSpPr>
          <p:grpSpPr>
            <a:xfrm>
              <a:off x="8409468" y="4174284"/>
              <a:ext cx="1758959" cy="275110"/>
              <a:chOff x="3229984" y="5012880"/>
              <a:chExt cx="1758959" cy="275110"/>
            </a:xfrm>
          </p:grpSpPr>
          <p:sp>
            <p:nvSpPr>
              <p:cNvPr id="43" name="Текст 5">
                <a:extLst>
                  <a:ext uri="{FF2B5EF4-FFF2-40B4-BE49-F238E27FC236}">
                    <a16:creationId xmlns:a16="http://schemas.microsoft.com/office/drawing/2014/main" id="{A53726D1-7ADB-49C9-9E6B-9D6CABF5324A}"/>
                  </a:ext>
                </a:extLst>
              </p:cNvPr>
              <p:cNvSpPr txBox="1"/>
              <p:nvPr/>
            </p:nvSpPr>
            <p:spPr>
              <a:xfrm>
                <a:off x="3459193" y="5012880"/>
                <a:ext cx="1294758" cy="275110"/>
              </a:xfrm>
              <a:prstGeom prst="rect">
                <a:avLst/>
              </a:prstGeom>
            </p:spPr>
            <p:txBody>
              <a:bodyPr anchor="t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1100"/>
                  <a:t>async oplog</a:t>
                </a:r>
                <a:endParaRPr lang="ru-RU" sz="1100"/>
              </a:p>
            </p:txBody>
          </p:sp>
          <p:cxnSp>
            <p:nvCxnSpPr>
              <p:cNvPr id="45" name="Прямая со стрелкой 44">
                <a:extLst>
                  <a:ext uri="{FF2B5EF4-FFF2-40B4-BE49-F238E27FC236}">
                    <a16:creationId xmlns:a16="http://schemas.microsoft.com/office/drawing/2014/main" id="{16B3A6FB-AF13-4D10-9FDA-323F136312C5}"/>
                  </a:ext>
                </a:extLst>
              </p:cNvPr>
              <p:cNvCxnSpPr/>
              <p:nvPr/>
            </p:nvCxnSpPr>
            <p:spPr>
              <a:xfrm>
                <a:off x="4693566" y="5147598"/>
                <a:ext cx="295377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>
                <a:extLst>
                  <a:ext uri="{FF2B5EF4-FFF2-40B4-BE49-F238E27FC236}">
                    <a16:creationId xmlns:a16="http://schemas.microsoft.com/office/drawing/2014/main" id="{63C4A727-8F76-4D4F-A2EF-7EFCDB7F9D55}"/>
                  </a:ext>
                </a:extLst>
              </p:cNvPr>
              <p:cNvCxnSpPr/>
              <p:nvPr/>
            </p:nvCxnSpPr>
            <p:spPr>
              <a:xfrm flipH="1">
                <a:off x="3229984" y="5130347"/>
                <a:ext cx="270981" cy="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Текст 5">
              <a:extLst>
                <a:ext uri="{FF2B5EF4-FFF2-40B4-BE49-F238E27FC236}">
                  <a16:creationId xmlns:a16="http://schemas.microsoft.com/office/drawing/2014/main" id="{0385E72E-7931-4CA2-B2F7-5377142EDA6D}"/>
                </a:ext>
              </a:extLst>
            </p:cNvPr>
            <p:cNvSpPr txBox="1"/>
            <p:nvPr/>
          </p:nvSpPr>
          <p:spPr>
            <a:xfrm>
              <a:off x="8666206" y="5119269"/>
              <a:ext cx="1339250" cy="275110"/>
            </a:xfrm>
            <a:prstGeom prst="rect">
              <a:avLst/>
            </a:prstGeom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100"/>
                <a:t> Users / Partners</a:t>
              </a:r>
              <a:endParaRPr lang="ru-RU" sz="1100"/>
            </a:p>
          </p:txBody>
        </p:sp>
        <p:cxnSp>
          <p:nvCxnSpPr>
            <p:cNvPr id="39" name="Соединитель: уступ 38">
              <a:extLst>
                <a:ext uri="{FF2B5EF4-FFF2-40B4-BE49-F238E27FC236}">
                  <a16:creationId xmlns:a16="http://schemas.microsoft.com/office/drawing/2014/main" id="{EB0751AD-1153-4791-949C-1A48E4C1B131}"/>
                </a:ext>
              </a:extLst>
            </p:cNvPr>
            <p:cNvCxnSpPr>
              <a:stCxn id="37" idx="3"/>
              <a:endCxn id="50" idx="2"/>
            </p:cNvCxnSpPr>
            <p:nvPr/>
          </p:nvCxnSpPr>
          <p:spPr>
            <a:xfrm flipV="1">
              <a:off x="10005456" y="4566082"/>
              <a:ext cx="859371" cy="690742"/>
            </a:xfrm>
            <a:prstGeom prst="bentConnector2">
              <a:avLst/>
            </a:prstGeom>
            <a:ln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Соединитель: уступ 40">
              <a:extLst>
                <a:ext uri="{FF2B5EF4-FFF2-40B4-BE49-F238E27FC236}">
                  <a16:creationId xmlns:a16="http://schemas.microsoft.com/office/drawing/2014/main" id="{03F55519-9438-4BAB-8F46-EB40F1411BEF}"/>
                </a:ext>
              </a:extLst>
            </p:cNvPr>
            <p:cNvCxnSpPr>
              <a:stCxn id="37" idx="1"/>
              <a:endCxn id="55" idx="2"/>
            </p:cNvCxnSpPr>
            <p:nvPr/>
          </p:nvCxnSpPr>
          <p:spPr>
            <a:xfrm rot="10800000">
              <a:off x="7736410" y="4566082"/>
              <a:ext cx="929796" cy="690742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Текст 5">
              <a:extLst>
                <a:ext uri="{FF2B5EF4-FFF2-40B4-BE49-F238E27FC236}">
                  <a16:creationId xmlns:a16="http://schemas.microsoft.com/office/drawing/2014/main" id="{37431CF9-794E-4CEE-8C68-09657371D362}"/>
                </a:ext>
              </a:extLst>
            </p:cNvPr>
            <p:cNvSpPr txBox="1"/>
            <p:nvPr/>
          </p:nvSpPr>
          <p:spPr>
            <a:xfrm>
              <a:off x="8223723" y="4886378"/>
              <a:ext cx="2285960" cy="275110"/>
            </a:xfrm>
            <a:prstGeom prst="rect">
              <a:avLst/>
            </a:prstGeom>
          </p:spPr>
          <p:txBody>
            <a:bodyPr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1100"/>
                <a:t>Active/Active stateless via L7 </a:t>
              </a:r>
              <a:endParaRPr lang="ru-RU" sz="1100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03014B8F-34C6-4D2D-9D7A-2AF20D55B151}"/>
                </a:ext>
              </a:extLst>
            </p:cNvPr>
            <p:cNvCxnSpPr/>
            <p:nvPr/>
          </p:nvCxnSpPr>
          <p:spPr>
            <a:xfrm>
              <a:off x="7190509" y="2983302"/>
              <a:ext cx="108065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C6AC8546-1559-425B-A29E-280CBDA80CF5}"/>
                </a:ext>
              </a:extLst>
            </p:cNvPr>
            <p:cNvCxnSpPr/>
            <p:nvPr/>
          </p:nvCxnSpPr>
          <p:spPr>
            <a:xfrm>
              <a:off x="10326125" y="2983302"/>
              <a:ext cx="108065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3937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BC5CDA7-D6F8-4AA5-8850-A409158C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/>
              <a:t>Катастрофоустойчивость (2 ЦОД)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88C526-3A22-44AD-B4FA-99748CB8CC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en-US" sz="1600" b="1" dirty="0"/>
              <a:t>PostgreSQL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Внутри ЦОДа: синхронная реплика (</a:t>
            </a:r>
            <a:r>
              <a:rPr lang="en-US" sz="1600" dirty="0"/>
              <a:t>Primary + Sync Standby).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Между ЦОДами: асинхронный </a:t>
            </a:r>
            <a:r>
              <a:rPr lang="en-US" sz="1600" dirty="0"/>
              <a:t>streaming + </a:t>
            </a:r>
            <a:r>
              <a:rPr lang="ru-RU" sz="1600" dirty="0"/>
              <a:t>архив </a:t>
            </a:r>
            <a:r>
              <a:rPr lang="en-US" sz="1600" dirty="0"/>
              <a:t>WAL (WAL-G/S3-</a:t>
            </a:r>
            <a:r>
              <a:rPr lang="ru-RU" sz="1600" dirty="0"/>
              <a:t>совм. хранилище).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 err="1"/>
              <a:t>Фейловер</a:t>
            </a:r>
            <a:r>
              <a:rPr lang="ru-RU" sz="1600" dirty="0"/>
              <a:t>: </a:t>
            </a:r>
            <a:r>
              <a:rPr lang="ru-RU" sz="1600" dirty="0" err="1"/>
              <a:t>промоут</a:t>
            </a:r>
            <a:r>
              <a:rPr lang="ru-RU" sz="1600" dirty="0"/>
              <a:t> в </a:t>
            </a:r>
            <a:r>
              <a:rPr lang="en-US" sz="1600" dirty="0"/>
              <a:t>DC-B </a:t>
            </a:r>
            <a:r>
              <a:rPr lang="ru-RU" sz="1600" dirty="0"/>
              <a:t>по </a:t>
            </a:r>
            <a:r>
              <a:rPr lang="en-US" sz="1600" dirty="0"/>
              <a:t>runbook (Patroni/</a:t>
            </a:r>
            <a:r>
              <a:rPr lang="ru-RU" sz="1600" dirty="0"/>
              <a:t>аналог), контроль </a:t>
            </a:r>
            <a:r>
              <a:rPr lang="en-US" sz="1600" dirty="0"/>
              <a:t>RPO (</a:t>
            </a:r>
            <a:r>
              <a:rPr lang="ru-RU" sz="1600" dirty="0"/>
              <a:t>лаг ≤ 40 с).</a:t>
            </a: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en-US" sz="1600" b="1" dirty="0"/>
              <a:t>NATS (JetStream)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Только локальные кластеры по ЦОДам. Кросс-ЦОД репликации нет.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На отказ </a:t>
            </a:r>
            <a:r>
              <a:rPr lang="en-US" sz="1600" dirty="0"/>
              <a:t>DC-A </a:t>
            </a:r>
            <a:r>
              <a:rPr lang="ru-RU" sz="1600" dirty="0"/>
              <a:t>продюсеры/консьюмеры </a:t>
            </a:r>
            <a:r>
              <a:rPr lang="ru-RU" sz="1600" dirty="0" err="1"/>
              <a:t>переподнимаются</a:t>
            </a:r>
            <a:r>
              <a:rPr lang="ru-RU" sz="1600" dirty="0"/>
              <a:t> в </a:t>
            </a:r>
            <a:r>
              <a:rPr lang="en-US" sz="1600" dirty="0"/>
              <a:t>DC-B.</a:t>
            </a: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en-US" sz="1600" b="1" dirty="0"/>
              <a:t>Redis (</a:t>
            </a:r>
            <a:r>
              <a:rPr lang="ru-RU" sz="1600" b="1" dirty="0"/>
              <a:t>кэш/сессии/токены)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Отдельные кластера в каждом ЦОД.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При переключении — тёплый старт в </a:t>
            </a:r>
            <a:r>
              <a:rPr lang="en-US" sz="1600" dirty="0"/>
              <a:t>DC-B, </a:t>
            </a:r>
            <a:r>
              <a:rPr lang="ru-RU" sz="1600" dirty="0"/>
              <a:t>прогрев из БД/</a:t>
            </a:r>
            <a:r>
              <a:rPr lang="ru-RU" sz="1600" dirty="0" err="1"/>
              <a:t>бэкэнда</a:t>
            </a:r>
            <a:r>
              <a:rPr lang="ru-RU" sz="1600" dirty="0"/>
              <a:t>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 err="1"/>
              <a:t>Персистентность</a:t>
            </a:r>
            <a:r>
              <a:rPr lang="ru-RU" sz="1600" dirty="0"/>
              <a:t> (</a:t>
            </a:r>
            <a:r>
              <a:rPr lang="en-US" sz="1600" dirty="0"/>
              <a:t>AOF/RDB) </a:t>
            </a:r>
            <a:r>
              <a:rPr lang="ru-RU" sz="1600" dirty="0"/>
              <a:t>используем только локально внутри ЦОДа.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384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662F0CD-45EF-4799-9BDA-A6FF18FD9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061" y="725667"/>
            <a:ext cx="10637825" cy="4912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/>
              <a:t>Катастрофоустойчивость (2 ЦОД)</a:t>
            </a:r>
            <a:endParaRPr lang="ru-RU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84530C-BD88-46FF-853D-45940F6E3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8062" y="1500157"/>
            <a:ext cx="10637823" cy="505301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ru-RU" sz="1800" b="1" dirty="0"/>
              <a:t> </a:t>
            </a:r>
            <a:r>
              <a:rPr lang="en-US" sz="1800" b="1" dirty="0"/>
              <a:t>MongoDB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800" dirty="0"/>
              <a:t>Primary — </a:t>
            </a:r>
            <a:r>
              <a:rPr lang="ru-RU" sz="1800" dirty="0"/>
              <a:t>в </a:t>
            </a:r>
            <a:r>
              <a:rPr lang="en-US" sz="1800" dirty="0"/>
              <a:t>DC-A, </a:t>
            </a:r>
            <a:r>
              <a:rPr lang="ru-RU" sz="1800" dirty="0"/>
              <a:t>вторичка в </a:t>
            </a:r>
            <a:r>
              <a:rPr lang="en-US" sz="1800" dirty="0"/>
              <a:t>DC-A; </a:t>
            </a:r>
            <a:r>
              <a:rPr lang="ru-RU" sz="1800" dirty="0"/>
              <a:t>в </a:t>
            </a:r>
            <a:r>
              <a:rPr lang="en-US" sz="1800" dirty="0"/>
              <a:t>DC-B — hidden secondary (non-voting), async </a:t>
            </a:r>
            <a:r>
              <a:rPr lang="en-US" sz="1800" dirty="0" err="1"/>
              <a:t>oplog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800" dirty="0"/>
              <a:t>Split-brain </a:t>
            </a:r>
            <a:r>
              <a:rPr lang="ru-RU" sz="1800" dirty="0"/>
              <a:t>исключаем: большинство голосов в </a:t>
            </a:r>
            <a:r>
              <a:rPr lang="en-US" sz="1800" dirty="0"/>
              <a:t>DC-A; DC-B </a:t>
            </a:r>
            <a:r>
              <a:rPr lang="ru-RU" sz="1800" dirty="0"/>
              <a:t>без голоса до </a:t>
            </a:r>
            <a:r>
              <a:rPr lang="en-US" sz="1800" dirty="0"/>
              <a:t>DR.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800" dirty="0"/>
              <a:t>Опционально держим </a:t>
            </a:r>
            <a:r>
              <a:rPr lang="en-US" sz="1800" dirty="0"/>
              <a:t>delayed secondary </a:t>
            </a:r>
            <a:r>
              <a:rPr lang="ru-RU" sz="1800" dirty="0"/>
              <a:t>в </a:t>
            </a:r>
            <a:r>
              <a:rPr lang="en-US" sz="1800" dirty="0"/>
              <a:t>DC-B </a:t>
            </a:r>
            <a:r>
              <a:rPr lang="ru-RU" sz="1800" dirty="0"/>
              <a:t>для защиты от логических ошибок.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800" dirty="0"/>
              <a:t>Переключение </a:t>
            </a:r>
            <a:r>
              <a:rPr lang="en-US" sz="1800" dirty="0"/>
              <a:t>Primary </a:t>
            </a:r>
            <a:r>
              <a:rPr lang="ru-RU" sz="1800" dirty="0"/>
              <a:t>выполняется вручную по </a:t>
            </a:r>
            <a:r>
              <a:rPr lang="en-US" sz="1800" dirty="0"/>
              <a:t>runbook (</a:t>
            </a:r>
            <a:r>
              <a:rPr lang="en-US" sz="1800" dirty="0" err="1"/>
              <a:t>reconfig</a:t>
            </a:r>
            <a:r>
              <a:rPr lang="en-US" sz="1800" dirty="0"/>
              <a:t>, </a:t>
            </a:r>
            <a:r>
              <a:rPr lang="en-US" sz="1800" dirty="0" err="1"/>
              <a:t>stepUp</a:t>
            </a:r>
            <a:r>
              <a:rPr lang="en-US" sz="1800" dirty="0"/>
              <a:t>).</a:t>
            </a:r>
          </a:p>
          <a:p>
            <a:pPr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en-US" sz="1800" b="1" dirty="0"/>
              <a:t> </a:t>
            </a:r>
            <a:r>
              <a:rPr lang="ru-RU" sz="1800" b="1" dirty="0"/>
              <a:t>Результат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800" dirty="0"/>
              <a:t>Падение целого ЦОДа выдерживается в рамках </a:t>
            </a:r>
            <a:r>
              <a:rPr lang="en-US" sz="1800" dirty="0"/>
              <a:t>RPO ≤ 40 </a:t>
            </a:r>
            <a:r>
              <a:rPr lang="ru-RU" sz="1800" dirty="0"/>
              <a:t>с / </a:t>
            </a:r>
            <a:r>
              <a:rPr lang="en-US" sz="1800" dirty="0"/>
              <a:t>RTO ≤ 10–15 </a:t>
            </a:r>
            <a:r>
              <a:rPr lang="ru-RU" sz="1800" dirty="0"/>
              <a:t>мин.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800" dirty="0"/>
              <a:t>Нет растянутых кворумов → стабильные задержки, предсказуемая работа.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800" dirty="0"/>
              <a:t>Stateless — A/A; Stateful — </a:t>
            </a:r>
            <a:r>
              <a:rPr lang="ru-RU" sz="1800" dirty="0"/>
              <a:t>безопасный </a:t>
            </a:r>
            <a:r>
              <a:rPr lang="en-US" sz="1800" dirty="0"/>
              <a:t>A/P </a:t>
            </a:r>
            <a:r>
              <a:rPr lang="ru-RU" sz="1800" dirty="0"/>
              <a:t>с понятной процедурой </a:t>
            </a:r>
            <a:r>
              <a:rPr lang="en-US" sz="1800" dirty="0"/>
              <a:t>DR.</a:t>
            </a:r>
            <a:endParaRPr lang="ru-RU" sz="1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72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8B9867A-245C-44B1-B3F0-6FAB303AC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053" y="488133"/>
            <a:ext cx="10969894" cy="4912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/>
              <a:t>Катастрофоустойчивость (2 ЦОД)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C8A02-4606-4D53-A1C8-D6A5460385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1054" y="1349437"/>
            <a:ext cx="10969892" cy="4515648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Нео-процессинг построен по микросервисной архитектуре, что обеспечивает гибкое и предсказуемое масштабирование без остановки работы.</a:t>
            </a:r>
            <a:b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Каждый микросервис можно масштабировать независимо от других — это позволяет эффективно использовать ресурсы и поддерживать стабильную производительность при росте нагрузки.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Поддерживаются оба варианта масштабирования:</a:t>
            </a:r>
          </a:p>
          <a:p>
            <a:pPr marL="285750" lvl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Горизонтальное масштабирование — увеличение количества экземпляров сервисов. При росте нагрузки </a:t>
            </a:r>
            <a:r>
              <a:rPr lang="ru-RU" sz="1600" dirty="0" err="1"/>
              <a:t>Kubernetes</a:t>
            </a:r>
            <a:r>
              <a:rPr lang="ru-RU" sz="1600" dirty="0"/>
              <a:t> автоматически создаёт дополнительные копии микросервисов и распределяет между ними трафик. Это позволяет системе обрабатывать больше транзакций без снижения скорости.</a:t>
            </a:r>
          </a:p>
          <a:p>
            <a:pPr marL="285750" lvl="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Вертикальное масштабирование — увеличение вычислительных ресурсов (памяти, процессоров) для отдельных сервисов или баз данных, если требуется повышение производительности конкретных компонентов.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Масштабирование  базы данных: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Разделение на отдельные базы данных слабо связанных данных.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 err="1"/>
              <a:t>Шардирование</a:t>
            </a:r>
            <a:r>
              <a:rPr lang="ru-RU" sz="1600" dirty="0"/>
              <a:t> позволяет распределять данные между узлами и сохранять высокую скорость обработки запросов даже при больших объёмах.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6369E8-35E8-DD0D-8EBC-A9FDC101B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76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93592AE-C5C6-4F71-940B-FE5AD1C09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227" y="918310"/>
            <a:ext cx="5917835" cy="4912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Бесшовное обновление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D943AF-C549-4321-8C43-4C9FC500C8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58228" y="1502565"/>
            <a:ext cx="5917834" cy="440394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Основные принципы</a:t>
            </a:r>
            <a:endParaRPr lang="ru-RU" sz="1600" dirty="0"/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Релизы проходят без простоя и без остановки обработки транзакций.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Используем две стратегии:</a:t>
            </a:r>
          </a:p>
          <a:p>
            <a:pPr marL="971550" lvl="1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ct val="12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 err="1"/>
              <a:t>Canary</a:t>
            </a:r>
            <a:r>
              <a:rPr lang="ru-RU" sz="1600" dirty="0"/>
              <a:t> (</a:t>
            </a:r>
            <a:r>
              <a:rPr lang="ru-RU" sz="1600" dirty="0" err="1"/>
              <a:t>progressive</a:t>
            </a:r>
            <a:r>
              <a:rPr lang="ru-RU" sz="1600" dirty="0"/>
              <a:t>) для большинства микросервисов;</a:t>
            </a:r>
          </a:p>
          <a:p>
            <a:pPr marL="971550" lvl="1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SzPct val="120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600" dirty="0"/>
              <a:t>Blue-Green для критичных сервисов.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Стратегии альтернативны для конкретного сервиса, но могут сосуществовать в одном контуре.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 err="1"/>
              <a:t>GitOps</a:t>
            </a:r>
            <a:r>
              <a:rPr lang="ru-RU" sz="1600" dirty="0"/>
              <a:t> (</a:t>
            </a:r>
            <a:r>
              <a:rPr lang="ru-RU" sz="1600" dirty="0" err="1"/>
              <a:t>Helm</a:t>
            </a:r>
            <a:r>
              <a:rPr lang="ru-RU" sz="1600" dirty="0"/>
              <a:t> + </a:t>
            </a:r>
            <a:r>
              <a:rPr lang="ru-RU" sz="1600" dirty="0" err="1"/>
              <a:t>FluxCD</a:t>
            </a:r>
            <a:r>
              <a:rPr lang="ru-RU" sz="1600" dirty="0"/>
              <a:t>) управляет версиями и политиками релизов.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Автоматический откат по метрикам и плавное переключение трафика.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34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8F2BF19-EAAA-9D4D-2968-F4F27D20A58A}"/>
              </a:ext>
            </a:extLst>
          </p:cNvPr>
          <p:cNvGrpSpPr/>
          <p:nvPr/>
        </p:nvGrpSpPr>
        <p:grpSpPr>
          <a:xfrm>
            <a:off x="696349" y="671141"/>
            <a:ext cx="4705800" cy="5235366"/>
            <a:chOff x="815106" y="811750"/>
            <a:chExt cx="4705800" cy="523536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7FAE563C-7F2B-3EEB-EE4C-507DCDB1F33C}"/>
                </a:ext>
              </a:extLst>
            </p:cNvPr>
            <p:cNvGrpSpPr/>
            <p:nvPr/>
          </p:nvGrpSpPr>
          <p:grpSpPr>
            <a:xfrm>
              <a:off x="815106" y="1173192"/>
              <a:ext cx="4705800" cy="4873924"/>
              <a:chOff x="815106" y="376149"/>
              <a:chExt cx="5814294" cy="5670967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BC7AB7F6-AD0E-EE60-7C7E-82304D874593}"/>
                  </a:ext>
                </a:extLst>
              </p:cNvPr>
              <p:cNvSpPr/>
              <p:nvPr/>
            </p:nvSpPr>
            <p:spPr>
              <a:xfrm>
                <a:off x="815106" y="376149"/>
                <a:ext cx="5814294" cy="5670967"/>
              </a:xfrm>
              <a:prstGeom prst="roundRect">
                <a:avLst>
                  <a:gd name="adj" fmla="val 5423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E4F92432-EBB2-BE55-CFF1-09CADD6F63B9}"/>
                  </a:ext>
                </a:extLst>
              </p:cNvPr>
              <p:cNvSpPr/>
              <p:nvPr/>
            </p:nvSpPr>
            <p:spPr>
              <a:xfrm>
                <a:off x="2362886" y="614506"/>
                <a:ext cx="2718378" cy="400535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User Requests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A28DD7B8-4D22-3F9F-26E6-01E05A6A6F42}"/>
                  </a:ext>
                </a:extLst>
              </p:cNvPr>
              <p:cNvSpPr/>
              <p:nvPr/>
            </p:nvSpPr>
            <p:spPr>
              <a:xfrm>
                <a:off x="2362886" y="1198943"/>
                <a:ext cx="2718378" cy="286494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Ingress / Gateway / VIP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1" name="Прямая соединительная линия 10">
                <a:extLst>
                  <a:ext uri="{FF2B5EF4-FFF2-40B4-BE49-F238E27FC236}">
                    <a16:creationId xmlns:a16="http://schemas.microsoft.com/office/drawing/2014/main" id="{B825653B-F49F-2B8F-21A1-6D0DC26758AC}"/>
                  </a:ext>
                </a:extLst>
              </p:cNvPr>
              <p:cNvCxnSpPr>
                <a:stCxn id="9" idx="2"/>
                <a:endCxn id="10" idx="0"/>
              </p:cNvCxnSpPr>
              <p:nvPr/>
            </p:nvCxnSpPr>
            <p:spPr>
              <a:xfrm flipH="1">
                <a:off x="3722075" y="1015041"/>
                <a:ext cx="0" cy="18390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E8D6E388-69BA-85EA-9014-88906AE22909}"/>
                  </a:ext>
                </a:extLst>
              </p:cNvPr>
              <p:cNvCxnSpPr>
                <a:stCxn id="10" idx="2"/>
                <a:endCxn id="13" idx="0"/>
              </p:cNvCxnSpPr>
              <p:nvPr/>
            </p:nvCxnSpPr>
            <p:spPr>
              <a:xfrm flipH="1">
                <a:off x="3722075" y="1485437"/>
                <a:ext cx="0" cy="2306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0821B6A-DDF3-A082-0719-748BDAF0ACF3}"/>
                  </a:ext>
                </a:extLst>
              </p:cNvPr>
              <p:cNvSpPr/>
              <p:nvPr/>
            </p:nvSpPr>
            <p:spPr>
              <a:xfrm>
                <a:off x="2362886" y="1716075"/>
                <a:ext cx="2718378" cy="400537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Traffic Control (Flagger)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A3445FCE-D6CB-479F-430E-6245BBACC822}"/>
                  </a:ext>
                </a:extLst>
              </p:cNvPr>
              <p:cNvCxnSpPr>
                <a:stCxn id="13" idx="2"/>
              </p:cNvCxnSpPr>
              <p:nvPr/>
            </p:nvCxnSpPr>
            <p:spPr>
              <a:xfrm flipH="1">
                <a:off x="3722075" y="2116612"/>
                <a:ext cx="0" cy="1769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5C39A2A2-586B-5DF6-C2E2-5C92F6BFD881}"/>
                  </a:ext>
                </a:extLst>
              </p:cNvPr>
              <p:cNvCxnSpPr/>
              <p:nvPr/>
            </p:nvCxnSpPr>
            <p:spPr>
              <a:xfrm>
                <a:off x="2366389" y="2293550"/>
                <a:ext cx="271487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6" name="Группа 15">
                <a:extLst>
                  <a:ext uri="{FF2B5EF4-FFF2-40B4-BE49-F238E27FC236}">
                    <a16:creationId xmlns:a16="http://schemas.microsoft.com/office/drawing/2014/main" id="{17301D1F-2A54-B701-CAF5-9B5323A46AF4}"/>
                  </a:ext>
                </a:extLst>
              </p:cNvPr>
              <p:cNvGrpSpPr/>
              <p:nvPr/>
            </p:nvGrpSpPr>
            <p:grpSpPr>
              <a:xfrm>
                <a:off x="1110806" y="2382416"/>
                <a:ext cx="2512913" cy="1609624"/>
                <a:chOff x="2268307" y="3385068"/>
                <a:chExt cx="2512913" cy="1609624"/>
              </a:xfrm>
            </p:grpSpPr>
            <p:sp>
              <p:nvSpPr>
                <p:cNvPr id="66" name="Прямоугольник: скругленные углы 65">
                  <a:extLst>
                    <a:ext uri="{FF2B5EF4-FFF2-40B4-BE49-F238E27FC236}">
                      <a16:creationId xmlns:a16="http://schemas.microsoft.com/office/drawing/2014/main" id="{5EAA04E2-A2DC-9711-EF60-D06023EBC6B1}"/>
                    </a:ext>
                  </a:extLst>
                </p:cNvPr>
                <p:cNvSpPr/>
                <p:nvPr/>
              </p:nvSpPr>
              <p:spPr>
                <a:xfrm>
                  <a:off x="2268307" y="3385068"/>
                  <a:ext cx="2512913" cy="1609624"/>
                </a:xfrm>
                <a:prstGeom prst="roundRect">
                  <a:avLst>
                    <a:gd name="adj" fmla="val 7857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Текст 5">
                  <a:extLst>
                    <a:ext uri="{FF2B5EF4-FFF2-40B4-BE49-F238E27FC236}">
                      <a16:creationId xmlns:a16="http://schemas.microsoft.com/office/drawing/2014/main" id="{67DBF34F-65FC-D7E3-F44D-32EDB8CAF2C2}"/>
                    </a:ext>
                  </a:extLst>
                </p:cNvPr>
                <p:cNvSpPr txBox="1"/>
                <p:nvPr/>
              </p:nvSpPr>
              <p:spPr>
                <a:xfrm>
                  <a:off x="2527540" y="3464530"/>
                  <a:ext cx="1992702" cy="315886"/>
                </a:xfrm>
                <a:prstGeom prst="rect">
                  <a:avLst/>
                </a:prstGeom>
              </p:spPr>
              <p:txBody>
                <a:bodyPr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en-US" sz="1100" b="1"/>
                    <a:t>(A) CANARY</a:t>
                  </a:r>
                  <a:endParaRPr lang="ru-RU" sz="9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Текст 5">
                  <a:extLst>
                    <a:ext uri="{FF2B5EF4-FFF2-40B4-BE49-F238E27FC236}">
                      <a16:creationId xmlns:a16="http://schemas.microsoft.com/office/drawing/2014/main" id="{6F2D23D8-9AF7-7E37-ED67-659F191817AA}"/>
                    </a:ext>
                  </a:extLst>
                </p:cNvPr>
                <p:cNvSpPr txBox="1"/>
                <p:nvPr/>
              </p:nvSpPr>
              <p:spPr>
                <a:xfrm>
                  <a:off x="2268308" y="3777236"/>
                  <a:ext cx="2512912" cy="1049208"/>
                </a:xfrm>
                <a:prstGeom prst="rect">
                  <a:avLst/>
                </a:prstGeom>
              </p:spPr>
              <p:txBody>
                <a:bodyPr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ru-RU" sz="1100"/>
                    <a:t>Трафик: 95% v1 / 5% v2                   </a:t>
                  </a:r>
                </a:p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ru-RU" sz="1100"/>
                    <a:t>→ постепенное увеличение  </a:t>
                  </a:r>
                </a:p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ru-RU" sz="1100"/>
                    <a:t>Метрики → промо / откат</a:t>
                  </a:r>
                  <a:endParaRPr lang="ru-RU" sz="9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" name="Группа 16">
                <a:extLst>
                  <a:ext uri="{FF2B5EF4-FFF2-40B4-BE49-F238E27FC236}">
                    <a16:creationId xmlns:a16="http://schemas.microsoft.com/office/drawing/2014/main" id="{78E1D484-1C17-9889-95EF-3FFCE1295B4A}"/>
                  </a:ext>
                </a:extLst>
              </p:cNvPr>
              <p:cNvGrpSpPr/>
              <p:nvPr/>
            </p:nvGrpSpPr>
            <p:grpSpPr>
              <a:xfrm>
                <a:off x="3875944" y="2382416"/>
                <a:ext cx="2427686" cy="1609624"/>
                <a:chOff x="2318570" y="3385068"/>
                <a:chExt cx="2427686" cy="1609624"/>
              </a:xfrm>
            </p:grpSpPr>
            <p:sp>
              <p:nvSpPr>
                <p:cNvPr id="31" name="Прямоугольник: скругленные углы 30">
                  <a:extLst>
                    <a:ext uri="{FF2B5EF4-FFF2-40B4-BE49-F238E27FC236}">
                      <a16:creationId xmlns:a16="http://schemas.microsoft.com/office/drawing/2014/main" id="{24A6A7A0-2170-5BF3-E2B7-673DD1B0536F}"/>
                    </a:ext>
                  </a:extLst>
                </p:cNvPr>
                <p:cNvSpPr/>
                <p:nvPr/>
              </p:nvSpPr>
              <p:spPr>
                <a:xfrm>
                  <a:off x="2318570" y="3385068"/>
                  <a:ext cx="2412385" cy="1609624"/>
                </a:xfrm>
                <a:prstGeom prst="roundRect">
                  <a:avLst>
                    <a:gd name="adj" fmla="val 7857"/>
                  </a:avLst>
                </a:prstGeom>
                <a:solidFill>
                  <a:schemeClr val="bg2"/>
                </a:solidFill>
                <a:ln w="19050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100">
                    <a:solidFill>
                      <a:schemeClr val="tx1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Текст 5">
                  <a:extLst>
                    <a:ext uri="{FF2B5EF4-FFF2-40B4-BE49-F238E27FC236}">
                      <a16:creationId xmlns:a16="http://schemas.microsoft.com/office/drawing/2014/main" id="{2E55A97A-5E21-71D0-F21B-18877C541FF7}"/>
                    </a:ext>
                  </a:extLst>
                </p:cNvPr>
                <p:cNvSpPr txBox="1"/>
                <p:nvPr/>
              </p:nvSpPr>
              <p:spPr>
                <a:xfrm>
                  <a:off x="2527540" y="3464530"/>
                  <a:ext cx="1992702" cy="315886"/>
                </a:xfrm>
                <a:prstGeom prst="rect">
                  <a:avLst/>
                </a:prstGeom>
              </p:spPr>
              <p:txBody>
                <a:bodyPr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en-US" sz="1100" b="1"/>
                    <a:t>(B) BLUE-GREEN</a:t>
                  </a:r>
                  <a:endParaRPr lang="ru-RU" sz="900" b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Текст 5">
                  <a:extLst>
                    <a:ext uri="{FF2B5EF4-FFF2-40B4-BE49-F238E27FC236}">
                      <a16:creationId xmlns:a16="http://schemas.microsoft.com/office/drawing/2014/main" id="{DA297792-BAAC-C168-AE80-D2FB9340EE4B}"/>
                    </a:ext>
                  </a:extLst>
                </p:cNvPr>
                <p:cNvSpPr txBox="1"/>
                <p:nvPr/>
              </p:nvSpPr>
              <p:spPr>
                <a:xfrm>
                  <a:off x="2335067" y="3777181"/>
                  <a:ext cx="2411189" cy="1049208"/>
                </a:xfrm>
                <a:prstGeom prst="rect">
                  <a:avLst/>
                </a:prstGeom>
              </p:spPr>
              <p:txBody>
                <a:bodyPr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ru-RU" sz="1100"/>
                    <a:t>Активный:  Blue</a:t>
                  </a:r>
                </a:p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ru-RU" sz="1100" err="1"/>
                    <a:t>Standby:   Green (прогрет)</a:t>
                  </a:r>
                </a:p>
                <a:p>
                  <a:pPr marL="0" indent="0">
                    <a:lnSpc>
                      <a:spcPct val="100000"/>
                    </a:lnSpc>
                    <a:buFont typeface="Arial" panose="020B0604020202020204" pitchFamily="34" charset="0"/>
                    <a:buNone/>
                  </a:pPr>
                  <a:r>
                    <a:rPr lang="ru-RU" sz="1100"/>
                    <a:t>Переключение трафика</a:t>
                  </a:r>
                  <a:endParaRPr lang="ru-RU" sz="90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27DA94C3-9E33-6F49-1F7A-7125C86B7686}"/>
                  </a:ext>
                </a:extLst>
              </p:cNvPr>
              <p:cNvSpPr/>
              <p:nvPr/>
            </p:nvSpPr>
            <p:spPr>
              <a:xfrm>
                <a:off x="1013496" y="4153902"/>
                <a:ext cx="1259882" cy="631175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 v1 Pods </a:t>
                </a:r>
              </a:p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(stable)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364E535F-A7A1-3679-483D-B278BDEF7BA5}"/>
                  </a:ext>
                </a:extLst>
              </p:cNvPr>
              <p:cNvSpPr/>
              <p:nvPr/>
            </p:nvSpPr>
            <p:spPr>
              <a:xfrm>
                <a:off x="2482455" y="4165515"/>
                <a:ext cx="1260835" cy="631175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v</a:t>
                </a:r>
                <a:r>
                  <a:rPr lang="ru-RU" sz="1100" b="1">
                    <a:solidFill>
                      <a:schemeClr val="tx1"/>
                    </a:solidFill>
                    <a:effectLst/>
                  </a:rPr>
                  <a:t>2</a:t>
                </a:r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 Pods </a:t>
                </a:r>
              </a:p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 (canary) 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" name="Прямоугольник: скругленные углы 19">
                <a:extLst>
                  <a:ext uri="{FF2B5EF4-FFF2-40B4-BE49-F238E27FC236}">
                    <a16:creationId xmlns:a16="http://schemas.microsoft.com/office/drawing/2014/main" id="{D9E4BE51-E5B7-6F5D-236D-5C23FB9A7D6C}"/>
                  </a:ext>
                </a:extLst>
              </p:cNvPr>
              <p:cNvSpPr/>
              <p:nvPr/>
            </p:nvSpPr>
            <p:spPr>
              <a:xfrm>
                <a:off x="4413119" y="4153901"/>
                <a:ext cx="1339230" cy="631176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Blue Pods</a:t>
                </a:r>
              </a:p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(active)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" name="Прямоугольник: скругленные углы 20">
                <a:extLst>
                  <a:ext uri="{FF2B5EF4-FFF2-40B4-BE49-F238E27FC236}">
                    <a16:creationId xmlns:a16="http://schemas.microsoft.com/office/drawing/2014/main" id="{B2437048-D301-6A0E-69C0-B5380C71D385}"/>
                  </a:ext>
                </a:extLst>
              </p:cNvPr>
              <p:cNvSpPr/>
              <p:nvPr/>
            </p:nvSpPr>
            <p:spPr>
              <a:xfrm>
                <a:off x="4413119" y="5174829"/>
                <a:ext cx="1339230" cy="631176"/>
              </a:xfrm>
              <a:prstGeom prst="roundRect">
                <a:avLst>
                  <a:gd name="adj" fmla="val 12748"/>
                </a:avLst>
              </a:prstGeom>
              <a:solidFill>
                <a:schemeClr val="bg2"/>
              </a:solidFill>
              <a:ln w="190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>
                    <a:solidFill>
                      <a:schemeClr val="tx1"/>
                    </a:solidFill>
                  </a:rPr>
                  <a:t>Green Pods</a:t>
                </a:r>
              </a:p>
              <a:p>
                <a:pPr algn="ctr"/>
                <a:r>
                  <a:rPr lang="en-US" sz="1100" b="1">
                    <a:solidFill>
                      <a:schemeClr val="tx1"/>
                    </a:solidFill>
                    <a:effectLst/>
                  </a:rPr>
                  <a:t> (new ver.) </a:t>
                </a:r>
                <a:endParaRPr lang="ru-RU" sz="1100" b="1"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BF50F88A-006F-BD20-2733-DA8CFE542139}"/>
                  </a:ext>
                </a:extLst>
              </p:cNvPr>
              <p:cNvCxnSpPr>
                <a:stCxn id="66" idx="0"/>
              </p:cNvCxnSpPr>
              <p:nvPr/>
            </p:nvCxnSpPr>
            <p:spPr>
              <a:xfrm flipH="1" flipV="1">
                <a:off x="2366390" y="2293550"/>
                <a:ext cx="874" cy="88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A48E384D-FDBF-2B0E-D442-B2D7938292B1}"/>
                  </a:ext>
                </a:extLst>
              </p:cNvPr>
              <p:cNvCxnSpPr>
                <a:stCxn id="31" idx="0"/>
              </p:cNvCxnSpPr>
              <p:nvPr/>
            </p:nvCxnSpPr>
            <p:spPr>
              <a:xfrm flipH="1" flipV="1">
                <a:off x="5081264" y="2293550"/>
                <a:ext cx="872" cy="8886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Группа 23">
                <a:extLst>
                  <a:ext uri="{FF2B5EF4-FFF2-40B4-BE49-F238E27FC236}">
                    <a16:creationId xmlns:a16="http://schemas.microsoft.com/office/drawing/2014/main" id="{BFF927A1-F7F2-CBE0-ADF8-5BE0E9BD067C}"/>
                  </a:ext>
                </a:extLst>
              </p:cNvPr>
              <p:cNvGrpSpPr/>
              <p:nvPr/>
            </p:nvGrpSpPr>
            <p:grpSpPr>
              <a:xfrm>
                <a:off x="4602584" y="4847184"/>
                <a:ext cx="957636" cy="265538"/>
                <a:chOff x="4554887" y="4847184"/>
                <a:chExt cx="957636" cy="265538"/>
              </a:xfrm>
            </p:grpSpPr>
            <p:sp>
              <p:nvSpPr>
                <p:cNvPr id="28" name="Текст 5">
                  <a:extLst>
                    <a:ext uri="{FF2B5EF4-FFF2-40B4-BE49-F238E27FC236}">
                      <a16:creationId xmlns:a16="http://schemas.microsoft.com/office/drawing/2014/main" id="{447E3359-DE15-3A7C-9EF0-E1E14787842B}"/>
                    </a:ext>
                  </a:extLst>
                </p:cNvPr>
                <p:cNvSpPr txBox="1"/>
                <p:nvPr/>
              </p:nvSpPr>
              <p:spPr>
                <a:xfrm>
                  <a:off x="4604847" y="4847184"/>
                  <a:ext cx="860381" cy="265538"/>
                </a:xfrm>
                <a:prstGeom prst="rect">
                  <a:avLst/>
                </a:prstGeom>
              </p:spPr>
              <p:txBody>
                <a:bodyPr anchor="t"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00000"/>
                    </a:lnSpc>
                    <a:buNone/>
                  </a:pPr>
                  <a:r>
                    <a:rPr lang="en-US" sz="1100"/>
                    <a:t>switch</a:t>
                  </a:r>
                  <a:endParaRPr lang="ru-RU" sz="1100"/>
                </a:p>
              </p:txBody>
            </p:sp>
            <p:cxnSp>
              <p:nvCxnSpPr>
                <p:cNvPr id="29" name="Прямая со стрелкой 28">
                  <a:extLst>
                    <a:ext uri="{FF2B5EF4-FFF2-40B4-BE49-F238E27FC236}">
                      <a16:creationId xmlns:a16="http://schemas.microsoft.com/office/drawing/2014/main" id="{66BDD53F-9856-0799-53D2-441D610BF29C}"/>
                    </a:ext>
                  </a:extLst>
                </p:cNvPr>
                <p:cNvCxnSpPr/>
                <p:nvPr/>
              </p:nvCxnSpPr>
              <p:spPr>
                <a:xfrm flipH="1">
                  <a:off x="4554887" y="4861199"/>
                  <a:ext cx="0" cy="1955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 стрелкой 29">
                  <a:extLst>
                    <a:ext uri="{FF2B5EF4-FFF2-40B4-BE49-F238E27FC236}">
                      <a16:creationId xmlns:a16="http://schemas.microsoft.com/office/drawing/2014/main" id="{B2291D88-47BB-5DEE-246F-8BE3862901D4}"/>
                    </a:ext>
                  </a:extLst>
                </p:cNvPr>
                <p:cNvCxnSpPr/>
                <p:nvPr/>
              </p:nvCxnSpPr>
              <p:spPr>
                <a:xfrm flipH="1">
                  <a:off x="5512523" y="4861199"/>
                  <a:ext cx="0" cy="19556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7BFE8CF9-5CBB-F1AB-A2F3-A477B553306C}"/>
                  </a:ext>
                </a:extLst>
              </p:cNvPr>
              <p:cNvCxnSpPr/>
              <p:nvPr/>
            </p:nvCxnSpPr>
            <p:spPr>
              <a:xfrm flipH="1" flipV="1">
                <a:off x="1751094" y="3992040"/>
                <a:ext cx="0" cy="1618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3F8A2647-F70C-7B62-16AA-485F9D3905CD}"/>
                  </a:ext>
                </a:extLst>
              </p:cNvPr>
              <p:cNvCxnSpPr>
                <a:stCxn id="19" idx="0"/>
              </p:cNvCxnSpPr>
              <p:nvPr/>
            </p:nvCxnSpPr>
            <p:spPr>
              <a:xfrm flipH="1" flipV="1">
                <a:off x="3111761" y="3992040"/>
                <a:ext cx="1112" cy="17347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E9FF7DC1-34D4-3F76-C26B-0AB1243FF4C2}"/>
                  </a:ext>
                </a:extLst>
              </p:cNvPr>
              <p:cNvCxnSpPr>
                <a:stCxn id="20" idx="0"/>
                <a:endCxn id="31" idx="2"/>
              </p:cNvCxnSpPr>
              <p:nvPr/>
            </p:nvCxnSpPr>
            <p:spPr>
              <a:xfrm flipH="1" flipV="1">
                <a:off x="5082137" y="3992040"/>
                <a:ext cx="598" cy="16186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37D6C8-EEA8-FDA1-3771-4F9492393622}"/>
                </a:ext>
              </a:extLst>
            </p:cNvPr>
            <p:cNvSpPr txBox="1"/>
            <p:nvPr/>
          </p:nvSpPr>
          <p:spPr>
            <a:xfrm>
              <a:off x="1179734" y="811750"/>
              <a:ext cx="397625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0" i="0">
                  <a:solidFill>
                    <a:srgbClr val="242424"/>
                  </a:solidFill>
                  <a:effectLst/>
                </a:rPr>
                <a:t>Единая схема релиза (2 стратегии)</a:t>
              </a:r>
              <a:endParaRPr lang="ru-RU" sz="1200"/>
            </a:p>
          </p:txBody>
        </p:sp>
      </p:grpSp>
    </p:spTree>
    <p:extLst>
      <p:ext uri="{BB962C8B-B14F-4D97-AF65-F5344CB8AC3E}">
        <p14:creationId xmlns:p14="http://schemas.microsoft.com/office/powerpoint/2010/main" val="40504742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6FD2A68-DD54-4936-BD6D-FB196F87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132" y="665478"/>
            <a:ext cx="10797878" cy="49124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/>
              <a:t>Бесшовное обновление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B3ACB2-731D-408E-8330-75D354C7C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9133" y="1418273"/>
            <a:ext cx="10797876" cy="505301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Используемые технологии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Kubernetes (HA): 3 master, ≥3 worker; </a:t>
            </a:r>
            <a:r>
              <a:rPr lang="ru-RU" sz="1600" dirty="0"/>
              <a:t>авто-восстановление подов, </a:t>
            </a:r>
            <a:r>
              <a:rPr lang="en-US" sz="1600" dirty="0"/>
              <a:t>anti-affinity, probes.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 err="1"/>
              <a:t>GitOps</a:t>
            </a:r>
            <a:r>
              <a:rPr lang="en-US" sz="1600" dirty="0"/>
              <a:t>: Helm + </a:t>
            </a:r>
            <a:r>
              <a:rPr lang="en-US" sz="1600" dirty="0" err="1"/>
              <a:t>FluxCD</a:t>
            </a:r>
            <a:r>
              <a:rPr lang="en-US" sz="1600" dirty="0"/>
              <a:t> (</a:t>
            </a:r>
            <a:r>
              <a:rPr lang="ru-RU" sz="1600" dirty="0" err="1"/>
              <a:t>автосинхронизация</a:t>
            </a:r>
            <a:r>
              <a:rPr lang="ru-RU" sz="1600" dirty="0"/>
              <a:t>, политики релизов).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Progressive delivery: Flagger — canary </a:t>
            </a:r>
            <a:r>
              <a:rPr lang="ru-RU" sz="1600" dirty="0"/>
              <a:t>и </a:t>
            </a:r>
            <a:r>
              <a:rPr lang="en-US" sz="1600" dirty="0"/>
              <a:t>blue-green, </a:t>
            </a:r>
            <a:r>
              <a:rPr lang="ru-RU" sz="1600" dirty="0"/>
              <a:t>анализ метрик, автооткат.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600" dirty="0"/>
              <a:t>Traffic shaping: NGINX Ingress / Gateway API / Service Mesh (</a:t>
            </a:r>
            <a:r>
              <a:rPr lang="ru-RU" sz="1600" dirty="0"/>
              <a:t>опционально).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Готовность: </a:t>
            </a:r>
            <a:r>
              <a:rPr lang="en-US" sz="1600" dirty="0"/>
              <a:t>Readiness/Liveness/Startup probes, graceful shutdown, </a:t>
            </a:r>
            <a:r>
              <a:rPr lang="en-US" sz="1600" dirty="0" err="1"/>
              <a:t>maxSurge</a:t>
            </a:r>
            <a:r>
              <a:rPr lang="en-US" sz="1600" dirty="0"/>
              <a:t>/</a:t>
            </a:r>
            <a:r>
              <a:rPr lang="en-US" sz="1600" dirty="0" err="1"/>
              <a:t>maxUnavailable</a:t>
            </a:r>
            <a:r>
              <a:rPr lang="en-US" sz="1600" dirty="0"/>
              <a:t>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Секреты: </a:t>
            </a:r>
            <a:r>
              <a:rPr lang="en-US" sz="1600" dirty="0"/>
              <a:t>External Secrets Operator / Vault / SOPS / Sealed Secrets</a:t>
            </a:r>
          </a:p>
          <a:p>
            <a:pPr>
              <a:lnSpc>
                <a:spcPct val="107000"/>
              </a:lnSpc>
              <a:spcBef>
                <a:spcPts val="1800"/>
              </a:spcBef>
              <a:spcAft>
                <a:spcPts val="600"/>
              </a:spcAft>
              <a:buClr>
                <a:schemeClr val="tx2"/>
              </a:buClr>
              <a:buSzTx/>
              <a:tabLst>
                <a:tab pos="457200" algn="l"/>
              </a:tabLst>
            </a:pPr>
            <a:r>
              <a:rPr lang="ru-RU" sz="1600" b="1" kern="1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Обновления без влияния на клиентов.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Предсказуемые релизы и быстрый откат (секунды).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Возможность совмещать </a:t>
            </a:r>
            <a:r>
              <a:rPr lang="ru-RU" sz="1600" dirty="0" err="1"/>
              <a:t>Canary</a:t>
            </a:r>
            <a:r>
              <a:rPr lang="ru-RU" sz="1600" dirty="0"/>
              <a:t> и Blue-Green для разных сервисов.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600" dirty="0"/>
              <a:t>Непрерывная доставка с контролем рисков.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316B43-0BAC-7A11-0A99-52DEDBCA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1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81B3115-6286-4EF9-9F12-AE004A1D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6" y="372054"/>
            <a:ext cx="11676063" cy="1277438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3200" dirty="0">
                <a:solidFill>
                  <a:schemeClr val="tx2"/>
                </a:solidFill>
              </a:rPr>
              <a:t>Принципы и средства мониторинга </a:t>
            </a: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dirty="0">
                <a:solidFill>
                  <a:schemeClr val="tx2"/>
                </a:solidFill>
              </a:rPr>
              <a:t>и контроля системных и транзакционных метрик</a:t>
            </a:r>
            <a:endParaRPr lang="ru-RU" sz="28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214A4E-669D-D186-C790-78471D1A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498A1D-E42F-EC29-41D5-768CF72F4087}"/>
              </a:ext>
            </a:extLst>
          </p:cNvPr>
          <p:cNvSpPr txBox="1"/>
          <p:nvPr/>
        </p:nvSpPr>
        <p:spPr>
          <a:xfrm>
            <a:off x="515936" y="1928306"/>
            <a:ext cx="10557738" cy="4389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Мониторинг системы «Нео-процессинг» выполняется с использованием стандартных решений класса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Prometheus-stack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включающего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Prometheus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Grafana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Alertmanager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 набор типовых экспортеров метрик.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развёрнут в кластере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Kubernetes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 охватывает как приложения,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так и инфраструктурные компоненты.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 возможно использование внешнего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Prometheus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развернутого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 инфраструктуре заказчика, с подключением к сервисам Нео-процессинга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для централизованного сбора метрик.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Grafana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используется для визуализации данных и формирования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дашбордов по SLA и производительности,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ru-RU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Alertmanager</a:t>
            </a: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обеспечивает автоматическую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генерацию оповещений </a:t>
            </a:r>
            <a:b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при отклонениях или сбоях.</a:t>
            </a:r>
          </a:p>
        </p:txBody>
      </p:sp>
    </p:spTree>
    <p:extLst>
      <p:ext uri="{BB962C8B-B14F-4D97-AF65-F5344CB8AC3E}">
        <p14:creationId xmlns:p14="http://schemas.microsoft.com/office/powerpoint/2010/main" val="171761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:p159="http://schemas.microsoft.com/office/powerpoint/2015/09/main" xmlns:p15="http://schemas.microsoft.com/office/powerpoint/2012/main" xmlns:a14="http://schemas.microsoft.com/office/drawing/2010/main" xmlns="">
      <p:transition advTm="1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2A4B1FB-F434-4164-8AD2-D5B37F1BE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5" y="457005"/>
            <a:ext cx="11160126" cy="109587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ru-RU" sz="3200" dirty="0"/>
              <a:t>Иерархия хранения исторических</a:t>
            </a:r>
            <a:br>
              <a:rPr lang="ru-RU" sz="3200" dirty="0"/>
            </a:br>
            <a:r>
              <a:rPr lang="ru-RU" sz="3200" dirty="0"/>
              <a:t>данных (оперативные таблицы, онлайн архив, </a:t>
            </a:r>
            <a:r>
              <a:rPr lang="en-US" sz="3200" dirty="0"/>
              <a:t>DWH</a:t>
            </a:r>
            <a:r>
              <a:rPr lang="ru-RU" sz="3200" dirty="0"/>
              <a:t> и т.п.)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45D044-615E-4B5A-B04F-2A6D66CE7B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2172832"/>
            <a:ext cx="11160124" cy="3766242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Система Нео-процессинг поддерживает работу с различными типами баз данных — SQL и </a:t>
            </a:r>
            <a:r>
              <a:rPr lang="ru-RU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NoSQL</a:t>
            </a: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что позволяет гибко распределять данные в зависимости от их назначения и частоты использования.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b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Для хранения информации используются:</a:t>
            </a:r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ru-RU" sz="1800" dirty="0"/>
              <a:t>Оперативные таблицы — текущие данные для онлайн-транзакций; </a:t>
            </a:r>
            <a:endParaRPr lang="en-US" sz="1800" dirty="0"/>
          </a:p>
          <a:p>
            <a:pPr marL="285750" indent="-285750">
              <a:lnSpc>
                <a:spcPct val="107000"/>
              </a:lnSpc>
              <a:spcBef>
                <a:spcPts val="400"/>
              </a:spcBef>
              <a:spcAft>
                <a:spcPts val="1200"/>
              </a:spcAft>
              <a:buClr>
                <a:schemeClr val="accent2"/>
              </a:buClr>
              <a:buSzPct val="110000"/>
              <a:buFont typeface="Montserrat" panose="00000500000000000000" pitchFamily="2" charset="-52"/>
              <a:buChar char="◆"/>
              <a:tabLst>
                <a:tab pos="457200" algn="l"/>
              </a:tabLst>
            </a:pPr>
            <a:r>
              <a:rPr lang="en-US" sz="1800" dirty="0"/>
              <a:t>DWH</a:t>
            </a:r>
            <a:r>
              <a:rPr lang="ru-RU" sz="1800" dirty="0"/>
              <a:t> — долгосрочные данные, перенесённые во внешние хранилища.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Перенос в 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DWH</a:t>
            </a: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GB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houseKeeping</a:t>
            </a: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выполняется по утверждённым политикам хранения и согласуется с заказчиком.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 сохранения большого объема оперативных данных без очистки рекомендуется использовать </a:t>
            </a:r>
            <a:r>
              <a:rPr lang="ru-RU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шардирование</a:t>
            </a: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C5017C-B6AC-B498-42B6-3532B47FF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351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5F7D793-F1E3-4DC7-8B36-E41B58B8C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432149"/>
            <a:ext cx="11160126" cy="12704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dirty="0"/>
              <a:t>Технология/средства миграции </a:t>
            </a:r>
            <a:br>
              <a:rPr lang="ru-RU" sz="3600" dirty="0"/>
            </a:br>
            <a:r>
              <a:rPr lang="ru-RU" sz="3600" dirty="0"/>
              <a:t>на ИЗ версию системы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A11308B-79EA-4BB6-B427-C5ECDDD3F6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5938" y="1764269"/>
            <a:ext cx="11160124" cy="3440719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Нео-процессинг изначально спроектирован для безопасного и управляемого перехода между версиями без остановки работы.</a:t>
            </a:r>
            <a:b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Микросервисная архитектура позволяет обновлять отдельные компоненты независимо, обеспечивая гибкость и минимальные риски при миграции.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Переход на новую версию выполняется поэтапно с сохранением совместимости между сервисами.</a:t>
            </a:r>
            <a:b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Миграции данных и схем баз реализуются с помощью </a:t>
            </a:r>
            <a:r>
              <a:rPr lang="ru-RU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версионированных</a:t>
            </a: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инструментов </a:t>
            </a:r>
            <a:b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и поддерживают как SQL, так и </a:t>
            </a:r>
            <a:r>
              <a:rPr lang="ru-RU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NoSQL</a:t>
            </a: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хранилища.</a:t>
            </a: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1200"/>
              </a:spcAft>
            </a:pP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Все изменения проходят тестирование и верификацию, после чего внедряются без прерывания обработки транзакций.</a:t>
            </a:r>
            <a:b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Операции по миграции и резервному копированию проводятся по утверждённым регламентам и согласуются с заказчиком.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D316B43-0BAC-7A11-0A99-52DEDBCAC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22AB2-3925-4E98-A605-ABB6D4DAAFB4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9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30FDC-3F39-4BE2-9CE9-EC65EA989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455" y="2415647"/>
            <a:ext cx="8049090" cy="2175641"/>
          </a:xfrm>
        </p:spPr>
        <p:txBody>
          <a:bodyPr/>
          <a:lstStyle/>
          <a:p>
            <a:r>
              <a:rPr lang="ru-RU" sz="4800" b="1" dirty="0">
                <a:solidFill>
                  <a:schemeClr val="tx2"/>
                </a:solidFill>
                <a:latin typeface="Montserrat Black" panose="00000A00000000000000" pitchFamily="2" charset="-52"/>
              </a:rPr>
              <a:t>Благодарим</a:t>
            </a:r>
            <a:br>
              <a:rPr lang="ru-RU" sz="4800" b="1" dirty="0">
                <a:solidFill>
                  <a:schemeClr val="tx2"/>
                </a:solidFill>
                <a:latin typeface="Montserrat Black" panose="00000A00000000000000" pitchFamily="2" charset="-52"/>
              </a:rPr>
            </a:br>
            <a:r>
              <a:rPr lang="ru-RU" sz="4800" b="1" dirty="0">
                <a:solidFill>
                  <a:schemeClr val="tx2"/>
                </a:solidFill>
                <a:latin typeface="Montserrat Black" panose="00000A00000000000000" pitchFamily="2" charset="-52"/>
              </a:rPr>
              <a:t>за внимания!</a:t>
            </a:r>
            <a:endParaRPr lang="ru-RU" sz="4800" dirty="0">
              <a:solidFill>
                <a:schemeClr val="tx2"/>
              </a:solidFill>
              <a:latin typeface="Montserrat Black" panose="00000A00000000000000" pitchFamily="2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810F81-579C-D8FE-A474-24855DD9C8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29"/>
          <a:stretch/>
        </p:blipFill>
        <p:spPr>
          <a:xfrm>
            <a:off x="5478780" y="1646140"/>
            <a:ext cx="1234440" cy="5281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A7ED0-02F3-5974-3F65-A915C8E1AD00}"/>
              </a:ext>
            </a:extLst>
          </p:cNvPr>
          <p:cNvSpPr txBox="1"/>
          <p:nvPr/>
        </p:nvSpPr>
        <p:spPr>
          <a:xfrm>
            <a:off x="6193279" y="5068232"/>
            <a:ext cx="1634248" cy="287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100" rtlCol="0" anchor="t">
            <a:spAutoFit/>
          </a:bodyPr>
          <a:lstStyle/>
          <a:p>
            <a:r>
              <a:rPr lang="en-US" altLang="en-US" sz="1200" b="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www.art-bank.info</a:t>
            </a:r>
            <a:r>
              <a:rPr lang="ru-RU" altLang="en-US" sz="1200" b="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3E144-311D-B112-054B-1E9D8F2E5B8B}"/>
              </a:ext>
            </a:extLst>
          </p:cNvPr>
          <p:cNvSpPr txBox="1"/>
          <p:nvPr/>
        </p:nvSpPr>
        <p:spPr>
          <a:xfrm>
            <a:off x="4364476" y="5068232"/>
            <a:ext cx="1634247" cy="287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799" tIns="50799" rIns="50799" bIns="50799" numCol="1" spcCol="3810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kern="1200" dirty="0"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sales@art-bank.info</a:t>
            </a:r>
            <a:endParaRPr lang="ru-RU" sz="1200" b="0" kern="1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818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565A01-B08C-1BAD-A3F3-EDF35312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0F3F1F1E-0A87-4193-A668-E240AF973492}"/>
              </a:ext>
            </a:extLst>
          </p:cNvPr>
          <p:cNvSpPr txBox="1"/>
          <p:nvPr/>
        </p:nvSpPr>
        <p:spPr>
          <a:xfrm>
            <a:off x="180836" y="246048"/>
            <a:ext cx="4329938" cy="13132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2400"/>
              </a:spcBef>
            </a:pPr>
            <a:r>
              <a:rPr lang="ru-RU" sz="2800" b="1" kern="0" dirty="0">
                <a:solidFill>
                  <a:schemeClr val="tx2"/>
                </a:solidFill>
                <a:latin typeface="Montserrat Black" panose="00000A00000000000000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Архитектурная </a:t>
            </a:r>
            <a:br>
              <a:rPr lang="ru-RU" sz="2800" b="1" kern="0" dirty="0">
                <a:solidFill>
                  <a:schemeClr val="tx2"/>
                </a:solidFill>
                <a:latin typeface="Montserrat Black" panose="00000A00000000000000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800" b="1" kern="0" dirty="0">
                <a:solidFill>
                  <a:schemeClr val="tx2"/>
                </a:solidFill>
                <a:latin typeface="Montserrat Black" panose="00000A00000000000000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схема с контуром нагрузки</a:t>
            </a:r>
            <a:endParaRPr lang="ru-RU" sz="2800" b="1" kern="0" dirty="0">
              <a:solidFill>
                <a:schemeClr val="tx2"/>
              </a:solidFill>
              <a:latin typeface="Montserrat Black" panose="00000A00000000000000" pitchFamily="2" charset="-52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D6942D1-76A7-742F-F7ED-1B99FE9150A1}"/>
              </a:ext>
            </a:extLst>
          </p:cNvPr>
          <p:cNvSpPr/>
          <p:nvPr/>
        </p:nvSpPr>
        <p:spPr>
          <a:xfrm>
            <a:off x="5161449" y="1138707"/>
            <a:ext cx="1355239" cy="398098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Web-front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0DC026A-61B0-EDD9-45F8-9FC507ABA329}"/>
              </a:ext>
            </a:extLst>
          </p:cNvPr>
          <p:cNvSpPr/>
          <p:nvPr/>
        </p:nvSpPr>
        <p:spPr>
          <a:xfrm>
            <a:off x="4842347" y="4978426"/>
            <a:ext cx="6952256" cy="1802794"/>
          </a:xfrm>
          <a:prstGeom prst="roundRect">
            <a:avLst>
              <a:gd name="adj" fmla="val 12275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643BB96-38A0-B26D-C478-DA3B8B200818}"/>
              </a:ext>
            </a:extLst>
          </p:cNvPr>
          <p:cNvSpPr/>
          <p:nvPr/>
        </p:nvSpPr>
        <p:spPr>
          <a:xfrm>
            <a:off x="4989292" y="4991436"/>
            <a:ext cx="3508570" cy="296209"/>
          </a:xfrm>
          <a:prstGeom prst="roundRect">
            <a:avLst>
              <a:gd name="adj" fmla="val 1759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>
                <a:solidFill>
                  <a:schemeClr val="tx1"/>
                </a:solidFill>
                <a:cs typeface="Times New Roman" panose="02020603050405020304" pitchFamily="18" charset="0"/>
              </a:rPr>
              <a:t>Система нагрузочного тестирования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D0B860-077C-0090-8000-DB837C27A7E3}"/>
              </a:ext>
            </a:extLst>
          </p:cNvPr>
          <p:cNvSpPr/>
          <p:nvPr/>
        </p:nvSpPr>
        <p:spPr>
          <a:xfrm>
            <a:off x="6620581" y="5412582"/>
            <a:ext cx="1601553" cy="546498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11.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Хост нагрузки 2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932958B-A1BD-972F-8278-0EFA730751D8}"/>
              </a:ext>
            </a:extLst>
          </p:cNvPr>
          <p:cNvSpPr/>
          <p:nvPr/>
        </p:nvSpPr>
        <p:spPr>
          <a:xfrm>
            <a:off x="10000370" y="5457109"/>
            <a:ext cx="1389120" cy="424054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JMeter cluster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F4E43139-3A55-570A-1A33-BC789D619A35}"/>
              </a:ext>
            </a:extLst>
          </p:cNvPr>
          <p:cNvCxnSpPr>
            <a:stCxn id="6" idx="2"/>
            <a:endCxn id="10" idx="2"/>
          </p:cNvCxnSpPr>
          <p:nvPr/>
        </p:nvCxnSpPr>
        <p:spPr>
          <a:xfrm rot="5400000" flipH="1" flipV="1">
            <a:off x="8240774" y="5130984"/>
            <a:ext cx="8679" cy="1647513"/>
          </a:xfrm>
          <a:prstGeom prst="bentConnector3">
            <a:avLst>
              <a:gd name="adj1" fmla="val -2435154"/>
            </a:avLst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B6D037B-DB40-2323-B3C3-3D70FB683452}"/>
              </a:ext>
            </a:extLst>
          </p:cNvPr>
          <p:cNvSpPr/>
          <p:nvPr/>
        </p:nvSpPr>
        <p:spPr>
          <a:xfrm>
            <a:off x="4973071" y="5395887"/>
            <a:ext cx="1601553" cy="546498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10.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Хост нагрузки 1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3ADC761-555F-37E1-6532-811224E18B27}"/>
              </a:ext>
            </a:extLst>
          </p:cNvPr>
          <p:cNvSpPr/>
          <p:nvPr/>
        </p:nvSpPr>
        <p:spPr>
          <a:xfrm>
            <a:off x="8268094" y="5403903"/>
            <a:ext cx="1601553" cy="546498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12.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Хост нагрузки 3</a:t>
            </a:r>
          </a:p>
        </p:txBody>
      </p:sp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C0A0B12E-3D2F-26D0-E059-3473DF59165C}"/>
              </a:ext>
            </a:extLst>
          </p:cNvPr>
          <p:cNvCxnSpPr>
            <a:stCxn id="9" idx="2"/>
            <a:endCxn id="7" idx="2"/>
          </p:cNvCxnSpPr>
          <p:nvPr/>
        </p:nvCxnSpPr>
        <p:spPr>
          <a:xfrm rot="5400000" flipH="1" flipV="1">
            <a:off x="8203778" y="3451233"/>
            <a:ext cx="61222" cy="4921082"/>
          </a:xfrm>
          <a:prstGeom prst="bentConnector3">
            <a:avLst>
              <a:gd name="adj1" fmla="val -373395"/>
            </a:avLst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45891CF-BEA9-1E15-131B-8F7B3459865B}"/>
              </a:ext>
            </a:extLst>
          </p:cNvPr>
          <p:cNvSpPr/>
          <p:nvPr/>
        </p:nvSpPr>
        <p:spPr>
          <a:xfrm>
            <a:off x="4842347" y="390700"/>
            <a:ext cx="6952256" cy="4481503"/>
          </a:xfrm>
          <a:prstGeom prst="roundRect">
            <a:avLst>
              <a:gd name="adj" fmla="val 4030"/>
            </a:avLst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518E763-6375-20A4-F811-C380908687F6}"/>
              </a:ext>
            </a:extLst>
          </p:cNvPr>
          <p:cNvSpPr/>
          <p:nvPr/>
        </p:nvSpPr>
        <p:spPr>
          <a:xfrm>
            <a:off x="5111363" y="1186080"/>
            <a:ext cx="1355239" cy="398098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Web-front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71A9666-380E-1F2E-6F88-0661C945DB3B}"/>
              </a:ext>
            </a:extLst>
          </p:cNvPr>
          <p:cNvSpPr/>
          <p:nvPr/>
        </p:nvSpPr>
        <p:spPr>
          <a:xfrm>
            <a:off x="8153583" y="333181"/>
            <a:ext cx="841720" cy="424054"/>
          </a:xfrm>
          <a:prstGeom prst="roundRect">
            <a:avLst>
              <a:gd name="adj" fmla="val 1274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>
                <a:solidFill>
                  <a:schemeClr val="tx1"/>
                </a:solidFill>
                <a:cs typeface="Times New Roman" panose="02020603050405020304" pitchFamily="18" charset="0"/>
              </a:rPr>
              <a:t>АБС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4F159A8-829F-64D1-36FB-6ED615DCFCB1}"/>
              </a:ext>
            </a:extLst>
          </p:cNvPr>
          <p:cNvSpPr/>
          <p:nvPr/>
        </p:nvSpPr>
        <p:spPr>
          <a:xfrm>
            <a:off x="5141958" y="1811557"/>
            <a:ext cx="1355239" cy="464036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9. АРТ-Постгре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5A0D239-0ADE-4F8C-B402-A217A5968BB2}"/>
              </a:ext>
            </a:extLst>
          </p:cNvPr>
          <p:cNvSpPr/>
          <p:nvPr/>
        </p:nvSpPr>
        <p:spPr>
          <a:xfrm>
            <a:off x="6854933" y="708011"/>
            <a:ext cx="4427873" cy="4096377"/>
          </a:xfrm>
          <a:prstGeom prst="roundRect">
            <a:avLst>
              <a:gd name="adj" fmla="val 52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63145F1-48CD-2507-8523-7ACB27D53269}"/>
              </a:ext>
            </a:extLst>
          </p:cNvPr>
          <p:cNvSpPr/>
          <p:nvPr/>
        </p:nvSpPr>
        <p:spPr>
          <a:xfrm>
            <a:off x="7286954" y="1139138"/>
            <a:ext cx="1511926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master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536C6114-9842-A59F-2230-38B1379E847A}"/>
              </a:ext>
            </a:extLst>
          </p:cNvPr>
          <p:cNvSpPr/>
          <p:nvPr/>
        </p:nvSpPr>
        <p:spPr>
          <a:xfrm>
            <a:off x="7719344" y="784577"/>
            <a:ext cx="2699049" cy="226702"/>
          </a:xfrm>
          <a:prstGeom prst="roundRect">
            <a:avLst>
              <a:gd name="adj" fmla="val 1759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  <a:cs typeface="Times New Roman" panose="02020603050405020304" pitchFamily="18" charset="0"/>
              </a:rPr>
              <a:t>Kubernetes-</a:t>
            </a:r>
            <a:r>
              <a:rPr lang="ru-RU" sz="1200" b="1">
                <a:solidFill>
                  <a:schemeClr val="tx1"/>
                </a:solidFill>
                <a:cs typeface="Times New Roman" panose="02020603050405020304" pitchFamily="18" charset="0"/>
              </a:rPr>
              <a:t>кластер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6217A3D-0A64-98AA-98F1-1DDBEB895D69}"/>
              </a:ext>
            </a:extLst>
          </p:cNvPr>
          <p:cNvSpPr/>
          <p:nvPr/>
        </p:nvSpPr>
        <p:spPr>
          <a:xfrm>
            <a:off x="9331116" y="1144831"/>
            <a:ext cx="1378134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2.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frontend1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5500D138-6874-C7D4-8DA2-CDBD46E003D8}"/>
              </a:ext>
            </a:extLst>
          </p:cNvPr>
          <p:cNvSpPr/>
          <p:nvPr/>
        </p:nvSpPr>
        <p:spPr>
          <a:xfrm>
            <a:off x="9331116" y="1456275"/>
            <a:ext cx="1378134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3</a:t>
            </a:r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frontend2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3C91490-AE9B-E95B-72D8-E76AE6C426AB}"/>
              </a:ext>
            </a:extLst>
          </p:cNvPr>
          <p:cNvSpPr/>
          <p:nvPr/>
        </p:nvSpPr>
        <p:spPr>
          <a:xfrm>
            <a:off x="9331116" y="1776768"/>
            <a:ext cx="1378132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4</a:t>
            </a:r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.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 frontend3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634F03C-8BBB-F1C9-8DBA-8D4F6DFA4781}"/>
              </a:ext>
            </a:extLst>
          </p:cNvPr>
          <p:cNvSpPr/>
          <p:nvPr/>
        </p:nvSpPr>
        <p:spPr>
          <a:xfrm>
            <a:off x="9343817" y="2744251"/>
            <a:ext cx="1378132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5. system1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F84B581-75FF-258B-0156-D52A9A02EE46}"/>
              </a:ext>
            </a:extLst>
          </p:cNvPr>
          <p:cNvSpPr/>
          <p:nvPr/>
        </p:nvSpPr>
        <p:spPr>
          <a:xfrm>
            <a:off x="7277663" y="1567399"/>
            <a:ext cx="1511924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7. worker1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71A38835-AA0A-179D-D436-5B05063FE757}"/>
              </a:ext>
            </a:extLst>
          </p:cNvPr>
          <p:cNvSpPr/>
          <p:nvPr/>
        </p:nvSpPr>
        <p:spPr>
          <a:xfrm>
            <a:off x="7277663" y="1888354"/>
            <a:ext cx="1511924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8. worker2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D311BF2-9415-3D34-460F-57B2267289F5}"/>
              </a:ext>
            </a:extLst>
          </p:cNvPr>
          <p:cNvSpPr/>
          <p:nvPr/>
        </p:nvSpPr>
        <p:spPr>
          <a:xfrm>
            <a:off x="9343816" y="3060333"/>
            <a:ext cx="1378132" cy="309357"/>
          </a:xfrm>
          <a:prstGeom prst="roundRect">
            <a:avLst>
              <a:gd name="adj" fmla="val 1274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6. system2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52A00B6A-9FB9-68CD-5195-FFAEF59509F3}"/>
              </a:ext>
            </a:extLst>
          </p:cNvPr>
          <p:cNvSpPr/>
          <p:nvPr/>
        </p:nvSpPr>
        <p:spPr>
          <a:xfrm>
            <a:off x="7277663" y="2323166"/>
            <a:ext cx="1521219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Функциональные МС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37FDE08-D151-F8AF-A4C4-85F1AFA2BB4F}"/>
              </a:ext>
            </a:extLst>
          </p:cNvPr>
          <p:cNvSpPr/>
          <p:nvPr/>
        </p:nvSpPr>
        <p:spPr>
          <a:xfrm>
            <a:off x="7277661" y="2728810"/>
            <a:ext cx="1521219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err="1">
                <a:solidFill>
                  <a:schemeClr val="tx1"/>
                </a:solidFill>
                <a:cs typeface="Times New Roman" panose="02020603050405020304" pitchFamily="18" charset="0"/>
              </a:rPr>
              <a:t>Оркестровочные МС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9D2C0EF4-77C8-9BD2-FDC1-CC392AD22315}"/>
              </a:ext>
            </a:extLst>
          </p:cNvPr>
          <p:cNvSpPr/>
          <p:nvPr/>
        </p:nvSpPr>
        <p:spPr>
          <a:xfrm>
            <a:off x="7277663" y="3540098"/>
            <a:ext cx="1521219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Бэк офис для 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web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6FA9FB33-11B4-FC14-1BA4-F5574639657D}"/>
              </a:ext>
            </a:extLst>
          </p:cNvPr>
          <p:cNvSpPr/>
          <p:nvPr/>
        </p:nvSpPr>
        <p:spPr>
          <a:xfrm>
            <a:off x="7290363" y="3134454"/>
            <a:ext cx="1521219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АРТ 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Mongo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BDA6FF6C-2F7C-4594-9541-3F724D79A447}"/>
              </a:ext>
            </a:extLst>
          </p:cNvPr>
          <p:cNvSpPr/>
          <p:nvPr/>
        </p:nvSpPr>
        <p:spPr>
          <a:xfrm>
            <a:off x="7277662" y="3945742"/>
            <a:ext cx="1521219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АРТ </a:t>
            </a:r>
            <a:r>
              <a:rPr lang="en-US" sz="1100" err="1">
                <a:solidFill>
                  <a:schemeClr val="tx1"/>
                </a:solidFill>
                <a:cs typeface="Times New Roman" panose="02020603050405020304" pitchFamily="18" charset="0"/>
              </a:rPr>
              <a:t>Nats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01C58DE-BB15-A9EC-5E69-8BAC22A731A7}"/>
              </a:ext>
            </a:extLst>
          </p:cNvPr>
          <p:cNvSpPr/>
          <p:nvPr/>
        </p:nvSpPr>
        <p:spPr>
          <a:xfrm>
            <a:off x="7277662" y="4351386"/>
            <a:ext cx="1521219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>
                <a:solidFill>
                  <a:schemeClr val="tx1"/>
                </a:solidFill>
                <a:cs typeface="Times New Roman" panose="02020603050405020304" pitchFamily="18" charset="0"/>
              </a:rPr>
              <a:t>АРТ </a:t>
            </a:r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Redis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F29FF368-2174-CAAF-0572-1B41CD2D670C}"/>
              </a:ext>
            </a:extLst>
          </p:cNvPr>
          <p:cNvSpPr/>
          <p:nvPr/>
        </p:nvSpPr>
        <p:spPr>
          <a:xfrm>
            <a:off x="9331115" y="2264265"/>
            <a:ext cx="1378135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Ingress-Nginx controllers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38976FB-8642-8A68-1540-74A76430CFAB}"/>
              </a:ext>
            </a:extLst>
          </p:cNvPr>
          <p:cNvSpPr/>
          <p:nvPr/>
        </p:nvSpPr>
        <p:spPr>
          <a:xfrm>
            <a:off x="9343817" y="3473017"/>
            <a:ext cx="1378132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Prometeus stack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EFB63630-6D6E-8A6C-48C9-3476298C893D}"/>
              </a:ext>
            </a:extLst>
          </p:cNvPr>
          <p:cNvSpPr/>
          <p:nvPr/>
        </p:nvSpPr>
        <p:spPr>
          <a:xfrm>
            <a:off x="9343817" y="3904227"/>
            <a:ext cx="1378132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OpenSearch stack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11FD9216-AA5B-9F98-204C-9774081EFB39}"/>
              </a:ext>
            </a:extLst>
          </p:cNvPr>
          <p:cNvSpPr/>
          <p:nvPr/>
        </p:nvSpPr>
        <p:spPr>
          <a:xfrm>
            <a:off x="9343817" y="4330023"/>
            <a:ext cx="1378132" cy="376619"/>
          </a:xfrm>
          <a:prstGeom prst="roundRect">
            <a:avLst>
              <a:gd name="adj" fmla="val 12748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chemeClr val="tx1"/>
                </a:solidFill>
                <a:cs typeface="Times New Roman" panose="02020603050405020304" pitchFamily="18" charset="0"/>
              </a:rPr>
              <a:t>OKD console</a:t>
            </a:r>
            <a:endParaRPr lang="ru-RU" sz="110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BBEED963-40D4-772F-2059-CA9DB6ADC4BC}"/>
              </a:ext>
            </a:extLst>
          </p:cNvPr>
          <p:cNvGrpSpPr/>
          <p:nvPr/>
        </p:nvGrpSpPr>
        <p:grpSpPr>
          <a:xfrm>
            <a:off x="7051545" y="1722078"/>
            <a:ext cx="238818" cy="2817618"/>
            <a:chOff x="2560568" y="1698928"/>
            <a:chExt cx="238818" cy="2817618"/>
          </a:xfrm>
        </p:grpSpPr>
        <p:cxnSp>
          <p:nvCxnSpPr>
            <p:cNvPr id="69" name="Соединитель: уступ 68">
              <a:extLst>
                <a:ext uri="{FF2B5EF4-FFF2-40B4-BE49-F238E27FC236}">
                  <a16:creationId xmlns:a16="http://schemas.microsoft.com/office/drawing/2014/main" id="{4EAB1E85-7CC6-B5C0-0517-6D1A86CACC33}"/>
                </a:ext>
              </a:extLst>
            </p:cNvPr>
            <p:cNvCxnSpPr>
              <a:stCxn id="23" idx="1"/>
              <a:endCxn id="31" idx="1"/>
            </p:cNvCxnSpPr>
            <p:nvPr/>
          </p:nvCxnSpPr>
          <p:spPr>
            <a:xfrm rot="10800000" flipV="1">
              <a:off x="2786686" y="1698928"/>
              <a:ext cx="1" cy="2817618"/>
            </a:xfrm>
            <a:prstGeom prst="bentConnector3">
              <a:avLst>
                <a:gd name="adj1" fmla="val 22860100000"/>
              </a:avLst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>
              <a:extLst>
                <a:ext uri="{FF2B5EF4-FFF2-40B4-BE49-F238E27FC236}">
                  <a16:creationId xmlns:a16="http://schemas.microsoft.com/office/drawing/2014/main" id="{3B46CB35-3AED-D041-0148-4DAC9B1C5CF3}"/>
                </a:ext>
              </a:extLst>
            </p:cNvPr>
            <p:cNvCxnSpPr>
              <a:stCxn id="24" idx="1"/>
            </p:cNvCxnSpPr>
            <p:nvPr/>
          </p:nvCxnSpPr>
          <p:spPr>
            <a:xfrm flipH="1" flipV="1">
              <a:off x="2560573" y="2018581"/>
              <a:ext cx="226113" cy="1302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>
              <a:extLst>
                <a:ext uri="{FF2B5EF4-FFF2-40B4-BE49-F238E27FC236}">
                  <a16:creationId xmlns:a16="http://schemas.microsoft.com/office/drawing/2014/main" id="{9D85DFE3-3857-98F6-7835-EEA066FD844D}"/>
                </a:ext>
              </a:extLst>
            </p:cNvPr>
            <p:cNvCxnSpPr>
              <a:stCxn id="26" idx="1"/>
            </p:cNvCxnSpPr>
            <p:nvPr/>
          </p:nvCxnSpPr>
          <p:spPr>
            <a:xfrm flipH="1" flipV="1">
              <a:off x="2560574" y="2486374"/>
              <a:ext cx="226112" cy="1952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Прямая соединительная линия 122">
              <a:extLst>
                <a:ext uri="{FF2B5EF4-FFF2-40B4-BE49-F238E27FC236}">
                  <a16:creationId xmlns:a16="http://schemas.microsoft.com/office/drawing/2014/main" id="{0B65AAB4-2805-DF1D-22AA-114C87014DE9}"/>
                </a:ext>
              </a:extLst>
            </p:cNvPr>
            <p:cNvCxnSpPr>
              <a:stCxn id="27" idx="1"/>
            </p:cNvCxnSpPr>
            <p:nvPr/>
          </p:nvCxnSpPr>
          <p:spPr>
            <a:xfrm flipH="1">
              <a:off x="2560570" y="2893970"/>
              <a:ext cx="226114" cy="0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Прямая соединительная линия 123">
              <a:extLst>
                <a:ext uri="{FF2B5EF4-FFF2-40B4-BE49-F238E27FC236}">
                  <a16:creationId xmlns:a16="http://schemas.microsoft.com/office/drawing/2014/main" id="{E98D5370-48C9-04DE-1F48-12C84483B3A6}"/>
                </a:ext>
              </a:extLst>
            </p:cNvPr>
            <p:cNvCxnSpPr>
              <a:stCxn id="29" idx="1"/>
            </p:cNvCxnSpPr>
            <p:nvPr/>
          </p:nvCxnSpPr>
          <p:spPr>
            <a:xfrm flipH="1" flipV="1">
              <a:off x="2560570" y="3299422"/>
              <a:ext cx="238816" cy="192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Прямая соединительная линия 124">
              <a:extLst>
                <a:ext uri="{FF2B5EF4-FFF2-40B4-BE49-F238E27FC236}">
                  <a16:creationId xmlns:a16="http://schemas.microsoft.com/office/drawing/2014/main" id="{39953B05-8EFC-7759-F82B-3620C38F9A1B}"/>
                </a:ext>
              </a:extLst>
            </p:cNvPr>
            <p:cNvCxnSpPr>
              <a:stCxn id="28" idx="1"/>
            </p:cNvCxnSpPr>
            <p:nvPr/>
          </p:nvCxnSpPr>
          <p:spPr>
            <a:xfrm flipH="1">
              <a:off x="2560568" y="3705258"/>
              <a:ext cx="226118" cy="0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125">
              <a:extLst>
                <a:ext uri="{FF2B5EF4-FFF2-40B4-BE49-F238E27FC236}">
                  <a16:creationId xmlns:a16="http://schemas.microsoft.com/office/drawing/2014/main" id="{2134D253-D9F9-0CB5-18D7-03EDD94A8871}"/>
                </a:ext>
              </a:extLst>
            </p:cNvPr>
            <p:cNvCxnSpPr>
              <a:stCxn id="30" idx="1"/>
            </p:cNvCxnSpPr>
            <p:nvPr/>
          </p:nvCxnSpPr>
          <p:spPr>
            <a:xfrm flipH="1">
              <a:off x="2560571" y="4110902"/>
              <a:ext cx="226114" cy="0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4A5EEC78-8AA5-4238-9000-AEBD83194FDC}"/>
              </a:ext>
            </a:extLst>
          </p:cNvPr>
          <p:cNvGrpSpPr/>
          <p:nvPr/>
        </p:nvGrpSpPr>
        <p:grpSpPr>
          <a:xfrm>
            <a:off x="9130399" y="2898929"/>
            <a:ext cx="226118" cy="1619403"/>
            <a:chOff x="4639422" y="2875779"/>
            <a:chExt cx="226118" cy="1619403"/>
          </a:xfrm>
        </p:grpSpPr>
        <p:cxnSp>
          <p:nvCxnSpPr>
            <p:cNvPr id="160" name="Соединитель: уступ 159">
              <a:extLst>
                <a:ext uri="{FF2B5EF4-FFF2-40B4-BE49-F238E27FC236}">
                  <a16:creationId xmlns:a16="http://schemas.microsoft.com/office/drawing/2014/main" id="{7BA8264A-5987-B287-9CDD-80F3890098C2}"/>
                </a:ext>
              </a:extLst>
            </p:cNvPr>
            <p:cNvCxnSpPr>
              <a:stCxn id="22" idx="1"/>
              <a:endCxn id="67" idx="1"/>
            </p:cNvCxnSpPr>
            <p:nvPr/>
          </p:nvCxnSpPr>
          <p:spPr>
            <a:xfrm rot="10800000" flipV="1">
              <a:off x="4852840" y="2875779"/>
              <a:ext cx="12700" cy="1619403"/>
            </a:xfrm>
            <a:prstGeom prst="bentConnector3">
              <a:avLst>
                <a:gd name="adj1" fmla="val 1800000"/>
              </a:avLst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Прямая соединительная линия 160">
              <a:extLst>
                <a:ext uri="{FF2B5EF4-FFF2-40B4-BE49-F238E27FC236}">
                  <a16:creationId xmlns:a16="http://schemas.microsoft.com/office/drawing/2014/main" id="{68E4CA01-212F-F9BB-8A61-7252CA1F9F25}"/>
                </a:ext>
              </a:extLst>
            </p:cNvPr>
            <p:cNvCxnSpPr>
              <a:stCxn id="65" idx="1"/>
            </p:cNvCxnSpPr>
            <p:nvPr/>
          </p:nvCxnSpPr>
          <p:spPr>
            <a:xfrm flipH="1">
              <a:off x="4639422" y="3638177"/>
              <a:ext cx="213418" cy="0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Прямая соединительная линия 161">
              <a:extLst>
                <a:ext uri="{FF2B5EF4-FFF2-40B4-BE49-F238E27FC236}">
                  <a16:creationId xmlns:a16="http://schemas.microsoft.com/office/drawing/2014/main" id="{6DAAE8D9-CE0C-EE5D-DB4E-6A9DC16939C4}"/>
                </a:ext>
              </a:extLst>
            </p:cNvPr>
            <p:cNvCxnSpPr>
              <a:stCxn id="25" idx="1"/>
            </p:cNvCxnSpPr>
            <p:nvPr/>
          </p:nvCxnSpPr>
          <p:spPr>
            <a:xfrm flipH="1" flipV="1">
              <a:off x="4639422" y="3191861"/>
              <a:ext cx="213417" cy="1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id="{E5A2F02C-394F-E830-D779-20A23AB92300}"/>
                </a:ext>
              </a:extLst>
            </p:cNvPr>
            <p:cNvCxnSpPr>
              <a:stCxn id="66" idx="1"/>
            </p:cNvCxnSpPr>
            <p:nvPr/>
          </p:nvCxnSpPr>
          <p:spPr>
            <a:xfrm flipH="1">
              <a:off x="4639422" y="4069387"/>
              <a:ext cx="213418" cy="0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530EECE4-4FC8-FBA5-42EE-B560B165619B}"/>
              </a:ext>
            </a:extLst>
          </p:cNvPr>
          <p:cNvGrpSpPr/>
          <p:nvPr/>
        </p:nvGrpSpPr>
        <p:grpSpPr>
          <a:xfrm>
            <a:off x="9107697" y="1299509"/>
            <a:ext cx="223420" cy="1153065"/>
            <a:chOff x="4616720" y="1276359"/>
            <a:chExt cx="223420" cy="1153065"/>
          </a:xfrm>
        </p:grpSpPr>
        <p:cxnSp>
          <p:nvCxnSpPr>
            <p:cNvPr id="165" name="Соединитель: уступ 164">
              <a:extLst>
                <a:ext uri="{FF2B5EF4-FFF2-40B4-BE49-F238E27FC236}">
                  <a16:creationId xmlns:a16="http://schemas.microsoft.com/office/drawing/2014/main" id="{175E15B2-5CB1-3DAC-3F60-4CBF88E2D57F}"/>
                </a:ext>
              </a:extLst>
            </p:cNvPr>
            <p:cNvCxnSpPr>
              <a:stCxn id="19" idx="1"/>
              <a:endCxn id="64" idx="1"/>
            </p:cNvCxnSpPr>
            <p:nvPr/>
          </p:nvCxnSpPr>
          <p:spPr>
            <a:xfrm rot="10800000" flipV="1">
              <a:off x="4840139" y="1276359"/>
              <a:ext cx="1" cy="1153065"/>
            </a:xfrm>
            <a:prstGeom prst="bentConnector3">
              <a:avLst>
                <a:gd name="adj1" fmla="val 22860100000"/>
              </a:avLst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Прямая соединительная линия 165">
              <a:extLst>
                <a:ext uri="{FF2B5EF4-FFF2-40B4-BE49-F238E27FC236}">
                  <a16:creationId xmlns:a16="http://schemas.microsoft.com/office/drawing/2014/main" id="{723B0C3E-6F1C-1608-44A2-E6050DF30F34}"/>
                </a:ext>
              </a:extLst>
            </p:cNvPr>
            <p:cNvCxnSpPr>
              <a:stCxn id="21" idx="1"/>
            </p:cNvCxnSpPr>
            <p:nvPr/>
          </p:nvCxnSpPr>
          <p:spPr>
            <a:xfrm flipH="1">
              <a:off x="4616721" y="1908297"/>
              <a:ext cx="223418" cy="0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>
              <a:extLst>
                <a:ext uri="{FF2B5EF4-FFF2-40B4-BE49-F238E27FC236}">
                  <a16:creationId xmlns:a16="http://schemas.microsoft.com/office/drawing/2014/main" id="{EA0360FA-9E80-04E5-EDC4-DE1733C01F76}"/>
                </a:ext>
              </a:extLst>
            </p:cNvPr>
            <p:cNvCxnSpPr>
              <a:stCxn id="20" idx="1"/>
            </p:cNvCxnSpPr>
            <p:nvPr/>
          </p:nvCxnSpPr>
          <p:spPr>
            <a:xfrm flipH="1" flipV="1">
              <a:off x="4616720" y="1587803"/>
              <a:ext cx="223419" cy="1"/>
            </a:xfrm>
            <a:prstGeom prst="line">
              <a:avLst/>
            </a:prstGeom>
            <a:ln w="95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8" name="Таблица 167">
            <a:extLst>
              <a:ext uri="{FF2B5EF4-FFF2-40B4-BE49-F238E27FC236}">
                <a16:creationId xmlns:a16="http://schemas.microsoft.com/office/drawing/2014/main" id="{52A788BF-E994-7CB1-F710-DA47CB9D0509}"/>
              </a:ext>
            </a:extLst>
          </p:cNvPr>
          <p:cNvGraphicFramePr>
            <a:graphicFrameLocks noGrp="1"/>
          </p:cNvGraphicFramePr>
          <p:nvPr/>
        </p:nvGraphicFramePr>
        <p:xfrm>
          <a:off x="152400" y="1765632"/>
          <a:ext cx="4441653" cy="4846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27762">
                  <a:extLst>
                    <a:ext uri="{9D8B030D-6E8A-4147-A177-3AD203B41FA5}">
                      <a16:colId xmlns:a16="http://schemas.microsoft.com/office/drawing/2014/main" val="1302643262"/>
                    </a:ext>
                  </a:extLst>
                </a:gridCol>
                <a:gridCol w="1126836">
                  <a:extLst>
                    <a:ext uri="{9D8B030D-6E8A-4147-A177-3AD203B41FA5}">
                      <a16:colId xmlns:a16="http://schemas.microsoft.com/office/drawing/2014/main" val="1821285915"/>
                    </a:ext>
                  </a:extLst>
                </a:gridCol>
                <a:gridCol w="1487055">
                  <a:extLst>
                    <a:ext uri="{9D8B030D-6E8A-4147-A177-3AD203B41FA5}">
                      <a16:colId xmlns:a16="http://schemas.microsoft.com/office/drawing/2014/main" val="2788321790"/>
                    </a:ext>
                  </a:extLst>
                </a:gridCol>
              </a:tblGrid>
              <a:tr h="365760">
                <a:tc gridSpan="3">
                  <a:txBody>
                    <a:bodyPr/>
                    <a:lstStyle/>
                    <a:p>
                      <a:pPr algn="l"/>
                      <a:r>
                        <a:rPr lang="ru-RU" sz="1200" b="1"/>
                        <a:t>Спецификация:</a:t>
                      </a:r>
                    </a:p>
                    <a:p>
                      <a:pPr algn="l"/>
                      <a:r>
                        <a:rPr lang="ru-RU" sz="1200" b="0"/>
                        <a:t>ЦПУ (лог. ядра) / ОЗУ (ГБ) / Диск (ГБ)</a:t>
                      </a:r>
                      <a:endParaRPr lang="ru-RU" sz="1200" b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200" b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85620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 b="0"/>
                        <a:t>1. 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master</a:t>
                      </a:r>
                      <a:endParaRPr lang="ru-RU" sz="1200" b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200"/>
                        <a:t>4/16/80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62413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 b="0"/>
                        <a:t>2. 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frontend1</a:t>
                      </a:r>
                      <a:endParaRPr lang="ru-RU" sz="1200" b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kern="1200">
                          <a:solidFill>
                            <a:schemeClr val="tx1"/>
                          </a:solidFill>
                        </a:rPr>
                        <a:t>4/8/40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57783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 b="0"/>
                        <a:t>3.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frontend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 b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4/8/40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1954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4. 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frontend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4/8/40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75793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5.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system1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8/32/300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47284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6.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system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8/32/300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25175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7.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worker1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16/64/500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689314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8.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worker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16/64/500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Astra Linux 1.7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71485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9.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 АРТ-Постгре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24/160/2000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</a:rPr>
                        <a:t>РЕД ОС 8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978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10.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 Хост нагрузки 1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8/16/50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Ubuntu 24.04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92457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11.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 Хост нагрузки 2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8/16/50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Ubuntu 24.04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556687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ru-RU" sz="1200"/>
                        <a:t>12.</a:t>
                      </a:r>
                      <a:r>
                        <a:rPr lang="ru-RU" sz="1200">
                          <a:solidFill>
                            <a:schemeClr val="tx1"/>
                          </a:solidFill>
                        </a:rPr>
                        <a:t> Хост нагрузки 3</a:t>
                      </a:r>
                      <a:endParaRPr lang="ru-RU" sz="120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>
                          <a:solidFill>
                            <a:schemeClr val="tx1"/>
                          </a:solidFill>
                        </a:rPr>
                        <a:t>8/16/50</a:t>
                      </a:r>
                      <a:endParaRPr lang="ru-RU" sz="12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200" kern="1200">
                          <a:solidFill>
                            <a:schemeClr val="tx1"/>
                          </a:solidFill>
                        </a:rPr>
                        <a:t>Ubuntu 24.04</a:t>
                      </a:r>
                      <a:endParaRPr lang="ru-RU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87090"/>
                  </a:ext>
                </a:extLst>
              </a:tr>
            </a:tbl>
          </a:graphicData>
        </a:graphic>
      </p:graphicFrame>
      <p:cxnSp>
        <p:nvCxnSpPr>
          <p:cNvPr id="169" name="Соединитель: уступ 168">
            <a:extLst>
              <a:ext uri="{FF2B5EF4-FFF2-40B4-BE49-F238E27FC236}">
                <a16:creationId xmlns:a16="http://schemas.microsoft.com/office/drawing/2014/main" id="{AE88CEBF-CBFE-53DA-E075-AF3300D38F2C}"/>
              </a:ext>
            </a:extLst>
          </p:cNvPr>
          <p:cNvCxnSpPr>
            <a:stCxn id="9" idx="0"/>
            <a:endCxn id="19" idx="3"/>
          </p:cNvCxnSpPr>
          <p:nvPr/>
        </p:nvCxnSpPr>
        <p:spPr>
          <a:xfrm rot="5400000" flipH="1" flipV="1">
            <a:off x="6193361" y="879998"/>
            <a:ext cx="4096377" cy="4935402"/>
          </a:xfrm>
          <a:prstGeom prst="bentConnector4">
            <a:avLst>
              <a:gd name="adj1" fmla="val 2791"/>
              <a:gd name="adj2" fmla="val 104632"/>
            </a:avLst>
          </a:prstGeom>
          <a:ln w="9525">
            <a:solidFill>
              <a:schemeClr val="accent4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>
            <a:extLst>
              <a:ext uri="{FF2B5EF4-FFF2-40B4-BE49-F238E27FC236}">
                <a16:creationId xmlns:a16="http://schemas.microsoft.com/office/drawing/2014/main" id="{0A7587EE-73AA-D90D-5056-AC4E289DDB70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7421357" y="5287645"/>
            <a:ext cx="1" cy="124937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>
            <a:extLst>
              <a:ext uri="{FF2B5EF4-FFF2-40B4-BE49-F238E27FC236}">
                <a16:creationId xmlns:a16="http://schemas.microsoft.com/office/drawing/2014/main" id="{4108A26B-9967-CDD4-130A-29DD198C832C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9068871" y="5281648"/>
            <a:ext cx="0" cy="122255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>
            <a:extLst>
              <a:ext uri="{FF2B5EF4-FFF2-40B4-BE49-F238E27FC236}">
                <a16:creationId xmlns:a16="http://schemas.microsoft.com/office/drawing/2014/main" id="{0356DB77-1597-61F9-7CD5-D916AFCB4FB1}"/>
              </a:ext>
            </a:extLst>
          </p:cNvPr>
          <p:cNvCxnSpPr>
            <a:endCxn id="20" idx="3"/>
          </p:cNvCxnSpPr>
          <p:nvPr/>
        </p:nvCxnSpPr>
        <p:spPr>
          <a:xfrm flipH="1">
            <a:off x="10709250" y="1609796"/>
            <a:ext cx="223416" cy="1158"/>
          </a:xfrm>
          <a:prstGeom prst="line">
            <a:avLst/>
          </a:prstGeom>
          <a:ln w="95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>
            <a:extLst>
              <a:ext uri="{FF2B5EF4-FFF2-40B4-BE49-F238E27FC236}">
                <a16:creationId xmlns:a16="http://schemas.microsoft.com/office/drawing/2014/main" id="{8EE59940-E1B5-9DE0-89F3-2F2B24694EDC}"/>
              </a:ext>
            </a:extLst>
          </p:cNvPr>
          <p:cNvCxnSpPr>
            <a:endCxn id="21" idx="3"/>
          </p:cNvCxnSpPr>
          <p:nvPr/>
        </p:nvCxnSpPr>
        <p:spPr>
          <a:xfrm flipH="1">
            <a:off x="10709248" y="1931447"/>
            <a:ext cx="223418" cy="0"/>
          </a:xfrm>
          <a:prstGeom prst="line">
            <a:avLst/>
          </a:prstGeom>
          <a:ln w="952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Соединитель: уступ 173">
            <a:extLst>
              <a:ext uri="{FF2B5EF4-FFF2-40B4-BE49-F238E27FC236}">
                <a16:creationId xmlns:a16="http://schemas.microsoft.com/office/drawing/2014/main" id="{F7EBD606-73B0-4B22-F2C7-F167F3DC73C7}"/>
              </a:ext>
            </a:extLst>
          </p:cNvPr>
          <p:cNvCxnSpPr>
            <a:stCxn id="13" idx="3"/>
          </p:cNvCxnSpPr>
          <p:nvPr/>
        </p:nvCxnSpPr>
        <p:spPr>
          <a:xfrm flipV="1">
            <a:off x="6466602" y="1062324"/>
            <a:ext cx="4466064" cy="322805"/>
          </a:xfrm>
          <a:prstGeom prst="bentConnector3">
            <a:avLst>
              <a:gd name="adj1" fmla="val 14267"/>
            </a:avLst>
          </a:prstGeom>
          <a:ln w="127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2DAF8A93-62C2-E559-BD47-0E9B5E30404C}"/>
              </a:ext>
            </a:extLst>
          </p:cNvPr>
          <p:cNvCxnSpPr/>
          <p:nvPr/>
        </p:nvCxnSpPr>
        <p:spPr>
          <a:xfrm flipH="1">
            <a:off x="10937823" y="1060329"/>
            <a:ext cx="0" cy="314959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: скругленные углы 175">
            <a:extLst>
              <a:ext uri="{FF2B5EF4-FFF2-40B4-BE49-F238E27FC236}">
                <a16:creationId xmlns:a16="http://schemas.microsoft.com/office/drawing/2014/main" id="{C3436C6D-063A-B0CD-345C-010CC04BEF47}"/>
              </a:ext>
            </a:extLst>
          </p:cNvPr>
          <p:cNvSpPr/>
          <p:nvPr/>
        </p:nvSpPr>
        <p:spPr>
          <a:xfrm>
            <a:off x="4986340" y="6303559"/>
            <a:ext cx="6403149" cy="290932"/>
          </a:xfrm>
          <a:prstGeom prst="roundRect">
            <a:avLst>
              <a:gd name="adj" fmla="val 18894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>
                <a:solidFill>
                  <a:schemeClr val="bg1"/>
                </a:solidFill>
                <a:cs typeface="Times New Roman" panose="02020603050405020304" pitchFamily="18" charset="0"/>
              </a:rPr>
              <a:t>Результат</a:t>
            </a:r>
          </a:p>
        </p:txBody>
      </p:sp>
      <p:cxnSp>
        <p:nvCxnSpPr>
          <p:cNvPr id="177" name="Прямая соединительная линия 176">
            <a:extLst>
              <a:ext uri="{FF2B5EF4-FFF2-40B4-BE49-F238E27FC236}">
                <a16:creationId xmlns:a16="http://schemas.microsoft.com/office/drawing/2014/main" id="{D81AF57F-8CDF-EAA6-8E61-E61D615390A3}"/>
              </a:ext>
            </a:extLst>
          </p:cNvPr>
          <p:cNvCxnSpPr/>
          <p:nvPr/>
        </p:nvCxnSpPr>
        <p:spPr>
          <a:xfrm flipH="1">
            <a:off x="8268094" y="6167887"/>
            <a:ext cx="0" cy="135672"/>
          </a:xfrm>
          <a:prstGeom prst="line">
            <a:avLst/>
          </a:prstGeom>
          <a:ln w="952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единительная линия 177">
            <a:extLst>
              <a:ext uri="{FF2B5EF4-FFF2-40B4-BE49-F238E27FC236}">
                <a16:creationId xmlns:a16="http://schemas.microsoft.com/office/drawing/2014/main" id="{6E9A44D7-6612-84FA-49BC-1E81B5FEB21F}"/>
              </a:ext>
            </a:extLst>
          </p:cNvPr>
          <p:cNvCxnSpPr>
            <a:stCxn id="15" idx="3"/>
          </p:cNvCxnSpPr>
          <p:nvPr/>
        </p:nvCxnSpPr>
        <p:spPr>
          <a:xfrm>
            <a:off x="6497197" y="2043575"/>
            <a:ext cx="554348" cy="0"/>
          </a:xfrm>
          <a:prstGeom prst="line">
            <a:avLst/>
          </a:prstGeom>
          <a:ln w="12700">
            <a:solidFill>
              <a:schemeClr val="accent4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Группа 178">
            <a:extLst>
              <a:ext uri="{FF2B5EF4-FFF2-40B4-BE49-F238E27FC236}">
                <a16:creationId xmlns:a16="http://schemas.microsoft.com/office/drawing/2014/main" id="{3DA6518C-4D14-6954-55B0-BAF085728288}"/>
              </a:ext>
            </a:extLst>
          </p:cNvPr>
          <p:cNvGrpSpPr/>
          <p:nvPr/>
        </p:nvGrpSpPr>
        <p:grpSpPr>
          <a:xfrm>
            <a:off x="10721948" y="2898929"/>
            <a:ext cx="667541" cy="3550096"/>
            <a:chOff x="10721948" y="2898929"/>
            <a:chExt cx="667541" cy="3550096"/>
          </a:xfrm>
        </p:grpSpPr>
        <p:cxnSp>
          <p:nvCxnSpPr>
            <p:cNvPr id="180" name="Соединитель: уступ 179">
              <a:extLst>
                <a:ext uri="{FF2B5EF4-FFF2-40B4-BE49-F238E27FC236}">
                  <a16:creationId xmlns:a16="http://schemas.microsoft.com/office/drawing/2014/main" id="{715DFFC4-7959-C392-6C1C-95C1F7958DEB}"/>
                </a:ext>
              </a:extLst>
            </p:cNvPr>
            <p:cNvCxnSpPr>
              <a:endCxn id="176" idx="3"/>
            </p:cNvCxnSpPr>
            <p:nvPr/>
          </p:nvCxnSpPr>
          <p:spPr>
            <a:xfrm rot="16200000" flipH="1">
              <a:off x="9407344" y="4466880"/>
              <a:ext cx="3395416" cy="568874"/>
            </a:xfrm>
            <a:prstGeom prst="bentConnector4">
              <a:avLst>
                <a:gd name="adj1" fmla="val 133"/>
                <a:gd name="adj2" fmla="val 140185"/>
              </a:avLst>
            </a:prstGeom>
            <a:ln>
              <a:solidFill>
                <a:schemeClr val="accent4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>
              <a:extLst>
                <a:ext uri="{FF2B5EF4-FFF2-40B4-BE49-F238E27FC236}">
                  <a16:creationId xmlns:a16="http://schemas.microsoft.com/office/drawing/2014/main" id="{E399EE8E-AE8F-BA17-0DC0-AB8D8425FDB2}"/>
                </a:ext>
              </a:extLst>
            </p:cNvPr>
            <p:cNvCxnSpPr>
              <a:stCxn id="22" idx="3"/>
            </p:cNvCxnSpPr>
            <p:nvPr/>
          </p:nvCxnSpPr>
          <p:spPr>
            <a:xfrm>
              <a:off x="10721949" y="2898930"/>
              <a:ext cx="9900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>
              <a:extLst>
                <a:ext uri="{FF2B5EF4-FFF2-40B4-BE49-F238E27FC236}">
                  <a16:creationId xmlns:a16="http://schemas.microsoft.com/office/drawing/2014/main" id="{13D5F269-BB94-EE0B-C1B6-8C40F22D6D70}"/>
                </a:ext>
              </a:extLst>
            </p:cNvPr>
            <p:cNvCxnSpPr>
              <a:stCxn id="25" idx="3"/>
            </p:cNvCxnSpPr>
            <p:nvPr/>
          </p:nvCxnSpPr>
          <p:spPr>
            <a:xfrm>
              <a:off x="10721948" y="3215012"/>
              <a:ext cx="99009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182">
              <a:extLst>
                <a:ext uri="{FF2B5EF4-FFF2-40B4-BE49-F238E27FC236}">
                  <a16:creationId xmlns:a16="http://schemas.microsoft.com/office/drawing/2014/main" id="{BB57BBC2-C712-E8A1-6983-8570848B14BA}"/>
                </a:ext>
              </a:extLst>
            </p:cNvPr>
            <p:cNvCxnSpPr/>
            <p:nvPr/>
          </p:nvCxnSpPr>
          <p:spPr>
            <a:xfrm flipH="1">
              <a:off x="10820957" y="2898929"/>
              <a:ext cx="0" cy="316082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40598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27B12AC5-6514-4179-B118-DCB7EED3B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46972"/>
              </p:ext>
            </p:extLst>
          </p:nvPr>
        </p:nvGraphicFramePr>
        <p:xfrm>
          <a:off x="719847" y="1617506"/>
          <a:ext cx="10853602" cy="441210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04707">
                  <a:extLst>
                    <a:ext uri="{9D8B030D-6E8A-4147-A177-3AD203B41FA5}">
                      <a16:colId xmlns:a16="http://schemas.microsoft.com/office/drawing/2014/main" val="1611357059"/>
                    </a:ext>
                  </a:extLst>
                </a:gridCol>
                <a:gridCol w="2692716">
                  <a:extLst>
                    <a:ext uri="{9D8B030D-6E8A-4147-A177-3AD203B41FA5}">
                      <a16:colId xmlns:a16="http://schemas.microsoft.com/office/drawing/2014/main" val="635931811"/>
                    </a:ext>
                  </a:extLst>
                </a:gridCol>
                <a:gridCol w="4470497">
                  <a:extLst>
                    <a:ext uri="{9D8B030D-6E8A-4147-A177-3AD203B41FA5}">
                      <a16:colId xmlns:a16="http://schemas.microsoft.com/office/drawing/2014/main" val="3212416967"/>
                    </a:ext>
                  </a:extLst>
                </a:gridCol>
                <a:gridCol w="2033799">
                  <a:extLst>
                    <a:ext uri="{9D8B030D-6E8A-4147-A177-3AD203B41FA5}">
                      <a16:colId xmlns:a16="http://schemas.microsoft.com/office/drawing/2014/main" val="3345625709"/>
                    </a:ext>
                  </a:extLst>
                </a:gridCol>
                <a:gridCol w="1151883">
                  <a:extLst>
                    <a:ext uri="{9D8B030D-6E8A-4147-A177-3AD203B41FA5}">
                      <a16:colId xmlns:a16="http://schemas.microsoft.com/office/drawing/2014/main" val="1829241495"/>
                    </a:ext>
                  </a:extLst>
                </a:gridCol>
              </a:tblGrid>
              <a:tr h="536303"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№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Конфигурация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Номер записи 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в реестре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Количество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604411"/>
                  </a:ext>
                </a:extLst>
              </a:tr>
              <a:tr h="102612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Сервер VEGMAN R120 G2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ru-RU" sz="1200" dirty="0">
                          <a:effectLst/>
                        </a:rPr>
                        <a:t>Процессор </a:t>
                      </a:r>
                      <a:r>
                        <a:rPr lang="en-US" sz="1200" dirty="0">
                          <a:effectLst/>
                        </a:rPr>
                        <a:t>Intel Xeon</a:t>
                      </a:r>
                      <a:r>
                        <a:rPr lang="ru-RU" sz="1200" dirty="0">
                          <a:effectLst/>
                        </a:rPr>
                        <a:t> 6336</a:t>
                      </a:r>
                      <a:r>
                        <a:rPr lang="en-US" sz="1200" dirty="0">
                          <a:effectLst/>
                        </a:rPr>
                        <a:t>Y</a:t>
                      </a:r>
                      <a:r>
                        <a:rPr lang="ru-RU" sz="1200" dirty="0">
                          <a:effectLst/>
                        </a:rPr>
                        <a:t>, 24 ядра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RAM</a:t>
                      </a:r>
                      <a:r>
                        <a:rPr lang="ru-RU" sz="1200" dirty="0">
                          <a:effectLst/>
                        </a:rPr>
                        <a:t> 8</a:t>
                      </a:r>
                      <a:r>
                        <a:rPr lang="en-US" sz="1200" dirty="0">
                          <a:effectLst/>
                        </a:rPr>
                        <a:t>x</a:t>
                      </a:r>
                      <a:r>
                        <a:rPr lang="ru-RU" sz="1200" dirty="0">
                          <a:effectLst/>
                        </a:rPr>
                        <a:t>64</a:t>
                      </a:r>
                      <a:r>
                        <a:rPr lang="en-US" sz="1200" dirty="0">
                          <a:effectLst/>
                        </a:rPr>
                        <a:t>GB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Disks</a:t>
                      </a:r>
                      <a:r>
                        <a:rPr lang="ru-RU" sz="1200" dirty="0">
                          <a:effectLst/>
                        </a:rPr>
                        <a:t> 10</a:t>
                      </a:r>
                      <a:r>
                        <a:rPr lang="en-US" sz="1200" dirty="0">
                          <a:effectLst/>
                        </a:rPr>
                        <a:t>x</a:t>
                      </a:r>
                      <a:r>
                        <a:rPr lang="ru-RU" sz="1200" dirty="0">
                          <a:effectLst/>
                        </a:rPr>
                        <a:t>1920</a:t>
                      </a:r>
                      <a:r>
                        <a:rPr lang="en-US" sz="1200" dirty="0">
                          <a:effectLst/>
                        </a:rPr>
                        <a:t>GB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Network</a:t>
                      </a:r>
                      <a:r>
                        <a:rPr lang="ru-RU" sz="1200" dirty="0">
                          <a:effectLst/>
                        </a:rPr>
                        <a:t> 2</a:t>
                      </a:r>
                      <a:r>
                        <a:rPr lang="en-US" sz="1200" dirty="0">
                          <a:effectLst/>
                        </a:rPr>
                        <a:t>x</a:t>
                      </a:r>
                      <a:r>
                        <a:rPr lang="ru-RU" sz="1200" dirty="0">
                          <a:effectLst/>
                        </a:rPr>
                        <a:t>25</a:t>
                      </a:r>
                      <a:r>
                        <a:rPr lang="en-US" sz="1200" dirty="0">
                          <a:effectLst/>
                        </a:rPr>
                        <a:t>Gb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u="none" strike="noStrike" dirty="0">
                          <a:effectLst/>
                          <a:hlinkClick r:id="rId4"/>
                        </a:rPr>
                        <a:t>10458073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1 шт.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17303"/>
                  </a:ext>
                </a:extLst>
              </a:tr>
              <a:tr h="1037337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Сервер VEGMAN R220 G2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en-US" sz="1200" dirty="0">
                          <a:effectLst/>
                        </a:rPr>
                        <a:t>x </a:t>
                      </a:r>
                      <a:r>
                        <a:rPr lang="ru-RU" sz="1200" dirty="0">
                          <a:effectLst/>
                        </a:rPr>
                        <a:t>Процессор </a:t>
                      </a:r>
                      <a:r>
                        <a:rPr lang="en-US" sz="1200" dirty="0">
                          <a:effectLst/>
                        </a:rPr>
                        <a:t>Intel Xeon</a:t>
                      </a:r>
                      <a:r>
                        <a:rPr lang="ru-RU" sz="1200" dirty="0">
                          <a:effectLst/>
                        </a:rPr>
                        <a:t> 8380,  40 ядер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RAM</a:t>
                      </a:r>
                      <a:r>
                        <a:rPr lang="ru-RU" sz="1200" dirty="0">
                          <a:effectLst/>
                        </a:rPr>
                        <a:t> 32</a:t>
                      </a:r>
                      <a:r>
                        <a:rPr lang="en-US" sz="1200" dirty="0">
                          <a:effectLst/>
                        </a:rPr>
                        <a:t>x</a:t>
                      </a:r>
                      <a:r>
                        <a:rPr lang="ru-RU" sz="1200" dirty="0">
                          <a:effectLst/>
                        </a:rPr>
                        <a:t>64</a:t>
                      </a:r>
                      <a:r>
                        <a:rPr lang="en-US" sz="1200" dirty="0">
                          <a:effectLst/>
                        </a:rPr>
                        <a:t>GB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Disks</a:t>
                      </a:r>
                      <a:r>
                        <a:rPr lang="ru-RU" sz="1200" dirty="0">
                          <a:effectLst/>
                        </a:rPr>
                        <a:t> 2</a:t>
                      </a:r>
                      <a:r>
                        <a:rPr lang="en-US" sz="1200" dirty="0">
                          <a:effectLst/>
                        </a:rPr>
                        <a:t>x</a:t>
                      </a:r>
                      <a:r>
                        <a:rPr lang="ru-RU" sz="1200" dirty="0">
                          <a:effectLst/>
                        </a:rPr>
                        <a:t>240</a:t>
                      </a:r>
                      <a:r>
                        <a:rPr lang="en-US" sz="1200" dirty="0">
                          <a:effectLst/>
                        </a:rPr>
                        <a:t>GB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Network</a:t>
                      </a:r>
                      <a:r>
                        <a:rPr lang="ru-RU" sz="1200" dirty="0">
                          <a:effectLst/>
                        </a:rPr>
                        <a:t> 2</a:t>
                      </a:r>
                      <a:r>
                        <a:rPr lang="en-US" sz="1200" dirty="0">
                          <a:effectLst/>
                        </a:rPr>
                        <a:t>x</a:t>
                      </a:r>
                      <a:r>
                        <a:rPr lang="ru-RU" sz="1200" dirty="0">
                          <a:effectLst/>
                        </a:rPr>
                        <a:t>25</a:t>
                      </a:r>
                      <a:r>
                        <a:rPr lang="en-US" sz="1200" dirty="0">
                          <a:effectLst/>
                        </a:rPr>
                        <a:t>Gb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u="none" strike="noStrike">
                          <a:effectLst/>
                          <a:hlinkClick r:id="rId5"/>
                        </a:rPr>
                        <a:t>10458074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 шт.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988361"/>
                  </a:ext>
                </a:extLst>
              </a:tr>
              <a:tr h="934149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Коммутатор KORNFELD D1156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Встроенные cетевые порты  48 шт. 25GbЕ SFP28; 8 шт. 100GbЕ QSFP28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u="none" strike="noStrike" dirty="0">
                          <a:effectLst/>
                          <a:hlinkClick r:id="rId6"/>
                        </a:rPr>
                        <a:t>10685558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 шт.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448596"/>
                  </a:ext>
                </a:extLst>
              </a:tr>
              <a:tr h="878186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СХД TATLIN.UNIFIED Gen2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Disks 44x3.84TB 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8 x 25Gbs 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u="none" strike="noStrike" dirty="0">
                          <a:effectLst/>
                          <a:hlinkClick r:id="rId7"/>
                        </a:rPr>
                        <a:t>10458072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1 шт.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308575"/>
                  </a:ext>
                </a:extLst>
              </a:tr>
            </a:tbl>
          </a:graphicData>
        </a:graphic>
      </p:graphicFrame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408D0DA-D692-4CE9-9D2A-B7E1702685AD}"/>
              </a:ext>
            </a:extLst>
          </p:cNvPr>
          <p:cNvSpPr txBox="1"/>
          <p:nvPr/>
        </p:nvSpPr>
        <p:spPr>
          <a:xfrm>
            <a:off x="605184" y="555576"/>
            <a:ext cx="11125200" cy="4905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sz="3600" b="1" dirty="0">
                <a:solidFill>
                  <a:schemeClr val="tx2"/>
                </a:solidFill>
              </a:rPr>
              <a:t>Аппаратная</a:t>
            </a:r>
            <a:r>
              <a:rPr lang="ru-RU" altLang="ru-RU" sz="3600" b="1" dirty="0"/>
              <a:t> </a:t>
            </a:r>
            <a:r>
              <a:rPr lang="ru-RU" altLang="ru-RU" sz="3600" b="1" dirty="0">
                <a:solidFill>
                  <a:schemeClr val="tx2"/>
                </a:solidFill>
              </a:rPr>
              <a:t>конфигурация</a:t>
            </a:r>
          </a:p>
        </p:txBody>
      </p:sp>
    </p:spTree>
    <p:extLst>
      <p:ext uri="{BB962C8B-B14F-4D97-AF65-F5344CB8AC3E}">
        <p14:creationId xmlns:p14="http://schemas.microsoft.com/office/powerpoint/2010/main" val="3690281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75661E-FC56-7B0D-84FE-A773D7E94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7" r="82375"/>
          <a:stretch/>
        </p:blipFill>
        <p:spPr>
          <a:xfrm rot="10800000" flipH="1">
            <a:off x="0" y="0"/>
            <a:ext cx="2148840" cy="1155811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CE2925DA-2E9B-440D-BF06-869AA0C02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7828"/>
              </p:ext>
            </p:extLst>
          </p:nvPr>
        </p:nvGraphicFramePr>
        <p:xfrm>
          <a:off x="906235" y="1229827"/>
          <a:ext cx="10379530" cy="491717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96682">
                  <a:extLst>
                    <a:ext uri="{9D8B030D-6E8A-4147-A177-3AD203B41FA5}">
                      <a16:colId xmlns:a16="http://schemas.microsoft.com/office/drawing/2014/main" val="2624415399"/>
                    </a:ext>
                  </a:extLst>
                </a:gridCol>
                <a:gridCol w="2581417">
                  <a:extLst>
                    <a:ext uri="{9D8B030D-6E8A-4147-A177-3AD203B41FA5}">
                      <a16:colId xmlns:a16="http://schemas.microsoft.com/office/drawing/2014/main" val="4184941587"/>
                    </a:ext>
                  </a:extLst>
                </a:gridCol>
                <a:gridCol w="1389453">
                  <a:extLst>
                    <a:ext uri="{9D8B030D-6E8A-4147-A177-3AD203B41FA5}">
                      <a16:colId xmlns:a16="http://schemas.microsoft.com/office/drawing/2014/main" val="3727186600"/>
                    </a:ext>
                  </a:extLst>
                </a:gridCol>
                <a:gridCol w="3215859">
                  <a:extLst>
                    <a:ext uri="{9D8B030D-6E8A-4147-A177-3AD203B41FA5}">
                      <a16:colId xmlns:a16="http://schemas.microsoft.com/office/drawing/2014/main" val="3112540019"/>
                    </a:ext>
                  </a:extLst>
                </a:gridCol>
                <a:gridCol w="2596119">
                  <a:extLst>
                    <a:ext uri="{9D8B030D-6E8A-4147-A177-3AD203B41FA5}">
                      <a16:colId xmlns:a16="http://schemas.microsoft.com/office/drawing/2014/main" val="252187890"/>
                    </a:ext>
                  </a:extLst>
                </a:gridCol>
              </a:tblGrid>
              <a:tr h="835426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de-DE" sz="1200" dirty="0" err="1"/>
                        <a:t>No</a:t>
                      </a:r>
                      <a:r>
                        <a:rPr lang="de-DE" sz="1200" dirty="0"/>
                        <a:t>.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Наименование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Версия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Назначение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Номер записи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15081807"/>
                  </a:ext>
                </a:extLst>
              </a:tr>
              <a:tr h="10204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 err="1">
                          <a:effectLst/>
                        </a:rPr>
                        <a:t>Deckhouse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Kubernetes</a:t>
                      </a:r>
                      <a:r>
                        <a:rPr lang="ru-RU" sz="1200" dirty="0">
                          <a:effectLst/>
                        </a:rPr>
                        <a:t> Platform EE  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версия v1.71.7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Системы контейнеризации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и контейнеры 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Реестровая запись №12338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от 21.12.2021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73609"/>
                  </a:ext>
                </a:extLst>
              </a:tr>
              <a:tr h="10204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Astra Linux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 1.7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Операционная система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Реестровая запись №369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от 08.04.2016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491230"/>
                  </a:ext>
                </a:extLst>
              </a:tr>
              <a:tr h="10204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РЕД ОС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Операционная система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Реестровая запись №3751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от 23.07.2017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600995"/>
                  </a:ext>
                </a:extLst>
              </a:tr>
              <a:tr h="1020438"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err="1">
                          <a:effectLst/>
                        </a:rPr>
                        <a:t>zVirt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 4.3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>
                          <a:effectLst/>
                        </a:rPr>
                        <a:t>Средство виртуализации</a:t>
                      </a:r>
                      <a:endParaRPr lang="ru-RU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ru-RU" sz="1200" dirty="0">
                          <a:effectLst/>
                        </a:rPr>
                        <a:t>Реестровая запись №4984 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от 03.12.2018</a:t>
                      </a:r>
                      <a:endParaRPr lang="ru-RU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23610"/>
                  </a:ext>
                </a:extLst>
              </a:tr>
            </a:tbl>
          </a:graphicData>
        </a:graphic>
      </p:graphicFrame>
      <p:sp>
        <p:nvSpPr>
          <p:cNvPr id="21" name="Rectangle 1">
            <a:extLst>
              <a:ext uri="{FF2B5EF4-FFF2-40B4-BE49-F238E27FC236}">
                <a16:creationId xmlns:a16="http://schemas.microsoft.com/office/drawing/2014/main" id="{C48D6F9F-4C57-4C71-9BEB-8D03B145C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3" y="478530"/>
            <a:ext cx="11125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chemeClr val="tx2"/>
                </a:solidFill>
                <a:latin typeface="+mj-lt"/>
              </a:rPr>
              <a:t>Системное программное обеспечение</a:t>
            </a:r>
          </a:p>
        </p:txBody>
      </p:sp>
    </p:spTree>
    <p:extLst>
      <p:ext uri="{BB962C8B-B14F-4D97-AF65-F5344CB8AC3E}">
        <p14:creationId xmlns:p14="http://schemas.microsoft.com/office/powerpoint/2010/main" val="1518105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C9F6-2265-4046-A148-DF787A46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07" y="549275"/>
            <a:ext cx="10997055" cy="491249"/>
          </a:xfrm>
        </p:spPr>
        <p:txBody>
          <a:bodyPr/>
          <a:lstStyle/>
          <a:p>
            <a:r>
              <a:rPr lang="ru-RU" sz="3600" dirty="0">
                <a:solidFill>
                  <a:schemeClr val="accent4"/>
                </a:solidFill>
              </a:rPr>
              <a:t>Заполнение тестовой базы данных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940C0B-F4BE-4642-A308-E1255D46E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6904C4-B61B-4299-94F4-6022979C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7029" y="2055078"/>
            <a:ext cx="3525550" cy="350833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B32A9F0-7879-4B36-B99E-E7F7B0D0C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197024"/>
              </p:ext>
            </p:extLst>
          </p:nvPr>
        </p:nvGraphicFramePr>
        <p:xfrm>
          <a:off x="679008" y="1410830"/>
          <a:ext cx="6928022" cy="48764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789230">
                  <a:extLst>
                    <a:ext uri="{9D8B030D-6E8A-4147-A177-3AD203B41FA5}">
                      <a16:colId xmlns:a16="http://schemas.microsoft.com/office/drawing/2014/main" val="1328869049"/>
                    </a:ext>
                  </a:extLst>
                </a:gridCol>
                <a:gridCol w="3138792">
                  <a:extLst>
                    <a:ext uri="{9D8B030D-6E8A-4147-A177-3AD203B41FA5}">
                      <a16:colId xmlns:a16="http://schemas.microsoft.com/office/drawing/2014/main" val="2450634848"/>
                    </a:ext>
                  </a:extLst>
                </a:gridCol>
              </a:tblGrid>
              <a:tr h="512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 dirty="0">
                          <a:effectLst/>
                        </a:rPr>
                        <a:t>Количество карт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0">
                          <a:effectLst/>
                        </a:rPr>
                        <a:t>30 млн.</a:t>
                      </a:r>
                      <a:endParaRPr lang="ru-RU" sz="16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597504"/>
                  </a:ext>
                </a:extLst>
              </a:tr>
              <a:tr h="418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effectLst/>
                        </a:rPr>
                        <a:t>Количество </a:t>
                      </a:r>
                      <a:r>
                        <a:rPr lang="en-US" sz="1400" b="0" dirty="0">
                          <a:effectLst/>
                        </a:rPr>
                        <a:t>pos</a:t>
                      </a:r>
                      <a:r>
                        <a:rPr lang="ru-RU" sz="1400" b="0" dirty="0">
                          <a:effectLst/>
                        </a:rPr>
                        <a:t>-терминалов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150 тыс.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753102"/>
                  </a:ext>
                </a:extLst>
              </a:tr>
              <a:tr h="418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Количество банкоматов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15 тыс.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964655"/>
                  </a:ext>
                </a:extLst>
              </a:tr>
              <a:tr h="418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Количество исторических транзакций в базе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 млрд.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720846"/>
                  </a:ext>
                </a:extLst>
              </a:tr>
              <a:tr h="1084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Максимально допустимое время обработки операции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500мс для внутренних операций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1000мс для операций </a:t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с запросом НСПК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49616"/>
                  </a:ext>
                </a:extLst>
              </a:tr>
              <a:tr h="1578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effectLst/>
                        </a:rPr>
                        <a:t>Время проведения нагрузочного тестирования, в которое система должна функционировать под максимальной нагрузкой без деградации по времени ответа </a:t>
                      </a:r>
                      <a:br>
                        <a:rPr lang="ru-RU" sz="1400" b="0" dirty="0">
                          <a:effectLst/>
                        </a:rPr>
                      </a:br>
                      <a:r>
                        <a:rPr lang="ru-RU" sz="1400" b="0" dirty="0">
                          <a:effectLst/>
                        </a:rPr>
                        <a:t>и уровню одобрения операций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12ч.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01736"/>
                  </a:ext>
                </a:extLst>
              </a:tr>
              <a:tr h="418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Задержка ответа эмулятора НСПК</a:t>
                      </a:r>
                      <a:endParaRPr lang="ru-RU" sz="1400" b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500мс</a:t>
                      </a:r>
                      <a:endParaRPr lang="ru-RU" sz="1400" dirty="0">
                        <a:effectLst/>
                        <a:latin typeface="Calibri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58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96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F415C67-1EBD-4B61-92C5-A6E0D89C7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939" y="565629"/>
            <a:ext cx="6348018" cy="491249"/>
          </a:xfrm>
        </p:spPr>
        <p:txBody>
          <a:bodyPr/>
          <a:lstStyle/>
          <a:p>
            <a:pPr lvl="0"/>
            <a:r>
              <a:rPr lang="ru-RU" sz="3600" dirty="0">
                <a:solidFill>
                  <a:schemeClr val="tx2"/>
                </a:solidFill>
              </a:rPr>
              <a:t>Профиль нагрузки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8BBAAC-B5A0-4BEA-8E31-7C3E71A76D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67" y="1293152"/>
            <a:ext cx="4271695" cy="4271695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B5A15E51-97B7-438C-98DA-F04D5E592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078672"/>
              </p:ext>
            </p:extLst>
          </p:nvPr>
        </p:nvGraphicFramePr>
        <p:xfrm>
          <a:off x="620389" y="1407164"/>
          <a:ext cx="6611612" cy="4271692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5690049">
                  <a:extLst>
                    <a:ext uri="{9D8B030D-6E8A-4147-A177-3AD203B41FA5}">
                      <a16:colId xmlns:a16="http://schemas.microsoft.com/office/drawing/2014/main" val="1595379994"/>
                    </a:ext>
                  </a:extLst>
                </a:gridCol>
                <a:gridCol w="921563">
                  <a:extLst>
                    <a:ext uri="{9D8B030D-6E8A-4147-A177-3AD203B41FA5}">
                      <a16:colId xmlns:a16="http://schemas.microsoft.com/office/drawing/2014/main" val="384200623"/>
                    </a:ext>
                  </a:extLst>
                </a:gridCol>
              </a:tblGrid>
              <a:tr h="768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Покупка на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</a:rPr>
                        <a:t>pos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</a:rPr>
                        <a:t>-терминале банка по карте банка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5%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952240"/>
                  </a:ext>
                </a:extLst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effectLst/>
                        </a:rPr>
                        <a:t>Покупка на </a:t>
                      </a:r>
                      <a:r>
                        <a:rPr lang="en-US" sz="1400" b="0" dirty="0">
                          <a:effectLst/>
                        </a:rPr>
                        <a:t>pos</a:t>
                      </a:r>
                      <a:r>
                        <a:rPr lang="ru-RU" sz="1400" b="0" dirty="0">
                          <a:effectLst/>
                        </a:rPr>
                        <a:t>-терминале банка по карте другого банка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45%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07837"/>
                  </a:ext>
                </a:extLst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effectLst/>
                        </a:rPr>
                        <a:t>Возврат покупки на </a:t>
                      </a:r>
                      <a:r>
                        <a:rPr lang="en-US" sz="1400" b="0" dirty="0">
                          <a:effectLst/>
                        </a:rPr>
                        <a:t>pos</a:t>
                      </a:r>
                      <a:r>
                        <a:rPr lang="ru-RU" sz="1400" b="0" dirty="0">
                          <a:effectLst/>
                        </a:rPr>
                        <a:t>-терминале банка по карте банка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0,01%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270220"/>
                  </a:ext>
                </a:extLst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effectLst/>
                        </a:rPr>
                        <a:t>Возврат на </a:t>
                      </a:r>
                      <a:r>
                        <a:rPr lang="en-US" sz="1400" b="0" dirty="0">
                          <a:effectLst/>
                        </a:rPr>
                        <a:t>pos</a:t>
                      </a:r>
                      <a:r>
                        <a:rPr lang="ru-RU" sz="1400" b="0" dirty="0">
                          <a:effectLst/>
                        </a:rPr>
                        <a:t>-терминале банка по карте другого банка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0,1%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077695"/>
                  </a:ext>
                </a:extLst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 dirty="0">
                          <a:effectLst/>
                        </a:rPr>
                        <a:t>Покупка на </a:t>
                      </a:r>
                      <a:r>
                        <a:rPr lang="en-US" sz="1400" b="0" dirty="0">
                          <a:effectLst/>
                        </a:rPr>
                        <a:t>pos</a:t>
                      </a:r>
                      <a:r>
                        <a:rPr lang="ru-RU" sz="1400" b="0" dirty="0">
                          <a:effectLst/>
                        </a:rPr>
                        <a:t>-терминале другого банка по карте банка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>
                          <a:effectLst/>
                        </a:rPr>
                        <a:t>45%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13889"/>
                  </a:ext>
                </a:extLst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Возврат на </a:t>
                      </a:r>
                      <a:r>
                        <a:rPr lang="en-US" sz="1400" b="0">
                          <a:effectLst/>
                        </a:rPr>
                        <a:t>pos</a:t>
                      </a:r>
                      <a:r>
                        <a:rPr lang="ru-RU" sz="1400" b="0">
                          <a:effectLst/>
                        </a:rPr>
                        <a:t>-терминале другого банка по карте банка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0,1%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652894"/>
                  </a:ext>
                </a:extLst>
              </a:tr>
              <a:tr h="583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b="0">
                          <a:effectLst/>
                        </a:rPr>
                        <a:t>Снятие наличных в банкомате банка по карте банка</a:t>
                      </a:r>
                      <a:endParaRPr lang="ru-RU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400" dirty="0">
                          <a:effectLst/>
                        </a:rPr>
                        <a:t>4,79%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90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91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275661E-FC56-7B0D-84FE-A773D7E948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47" r="82375"/>
          <a:stretch/>
        </p:blipFill>
        <p:spPr>
          <a:xfrm rot="10800000" flipH="1">
            <a:off x="0" y="0"/>
            <a:ext cx="2148840" cy="11558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37A2D-74F7-4CCE-A11E-7CE3FE26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738115"/>
            <a:ext cx="11160126" cy="491249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ru-RU" sz="3600" dirty="0">
                <a:ea typeface="Times New Roman" panose="02020603050405020304" pitchFamily="18" charset="0"/>
                <a:cs typeface="Calibri" panose="020F0502020204030204" pitchFamily="34" charset="0"/>
              </a:rPr>
              <a:t>Методика генерации нагрузки</a:t>
            </a:r>
            <a:endParaRPr lang="ru-RU" sz="3600" dirty="0">
              <a:highlight>
                <a:srgbClr val="FFFF00"/>
              </a:highligh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DCAE7D-E842-4B76-9801-1981CB053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DEC54-F63F-4C73-9AE3-4045274749B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D487E10B-EF41-492D-8DA2-71E8FA6D08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85171" y="2029100"/>
            <a:ext cx="5260063" cy="3495344"/>
          </a:xfrm>
        </p:spPr>
        <p:txBody>
          <a:bodyPr/>
          <a:lstStyle/>
          <a:p>
            <a:pPr marL="285750" lvl="0" indent="-28575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Montserrat" panose="00000500000000000000" pitchFamily="2" charset="-52"/>
              <a:buChar char="◆"/>
            </a:pPr>
            <a:r>
              <a:rPr lang="ru-RU" dirty="0"/>
              <a:t>Эмуляция </a:t>
            </a:r>
            <a:r>
              <a:rPr lang="en-US" dirty="0"/>
              <a:t>on</a:t>
            </a:r>
            <a:r>
              <a:rPr lang="ru-RU" dirty="0"/>
              <a:t>-</a:t>
            </a:r>
            <a:r>
              <a:rPr lang="en-US" dirty="0"/>
              <a:t>line </a:t>
            </a:r>
            <a:r>
              <a:rPr lang="ru-RU" dirty="0"/>
              <a:t>потока операций осуществляется </a:t>
            </a:r>
            <a:r>
              <a:rPr lang="ru-RU" b="1" dirty="0"/>
              <a:t>с помощью </a:t>
            </a:r>
            <a:r>
              <a:rPr lang="en-US" b="1" dirty="0"/>
              <a:t>JMeter</a:t>
            </a:r>
            <a:r>
              <a:rPr lang="ru-RU" dirty="0"/>
              <a:t>. С помощью тестового плана </a:t>
            </a:r>
            <a:r>
              <a:rPr lang="en-US" dirty="0"/>
              <a:t>JMeter</a:t>
            </a:r>
            <a:r>
              <a:rPr lang="ru-RU" dirty="0"/>
              <a:t>, который эмулирует поток сообщений по заведению операции в микросервис транзакций.</a:t>
            </a:r>
          </a:p>
          <a:p>
            <a:pPr marL="285750" lvl="0" indent="-285750">
              <a:spcBef>
                <a:spcPts val="1200"/>
              </a:spcBef>
              <a:spcAft>
                <a:spcPts val="1200"/>
              </a:spcAft>
              <a:buClrTx/>
              <a:buSzPct val="110000"/>
              <a:buFont typeface="Montserrat" panose="00000500000000000000" pitchFamily="2" charset="-52"/>
              <a:buChar char="◆"/>
            </a:pPr>
            <a:r>
              <a:rPr lang="ru-RU" dirty="0"/>
              <a:t>После окончания тестов происходит сбор статистики.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186D593-3730-42A6-8F41-608A7DB678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7" y="1675038"/>
            <a:ext cx="4203469" cy="420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3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АРТ-Финтех">
      <a:dk1>
        <a:srgbClr val="150A00"/>
      </a:dk1>
      <a:lt1>
        <a:srgbClr val="FFFFFF"/>
      </a:lt1>
      <a:dk2>
        <a:srgbClr val="FF7B01"/>
      </a:dk2>
      <a:lt2>
        <a:srgbClr val="FFFFFF"/>
      </a:lt2>
      <a:accent1>
        <a:srgbClr val="000000"/>
      </a:accent1>
      <a:accent2>
        <a:srgbClr val="FF7B01"/>
      </a:accent2>
      <a:accent3>
        <a:srgbClr val="FAB54D"/>
      </a:accent3>
      <a:accent4>
        <a:srgbClr val="443B33"/>
      </a:accent4>
      <a:accent5>
        <a:srgbClr val="D0CECC"/>
      </a:accent5>
      <a:accent6>
        <a:srgbClr val="FFFFFF"/>
      </a:accent6>
      <a:hlink>
        <a:srgbClr val="1F3864"/>
      </a:hlink>
      <a:folHlink>
        <a:srgbClr val="4A2739"/>
      </a:folHlink>
    </a:clrScheme>
    <a:fontScheme name="Другая 2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2434</Words>
  <Application>Microsoft Office PowerPoint</Application>
  <PresentationFormat>Широкоэкранный</PresentationFormat>
  <Paragraphs>488</Paragraphs>
  <Slides>39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9" baseType="lpstr">
      <vt:lpstr>Montserrat</vt:lpstr>
      <vt:lpstr>Times New Roman</vt:lpstr>
      <vt:lpstr>Montserrat Black</vt:lpstr>
      <vt:lpstr>Cambria</vt:lpstr>
      <vt:lpstr>Arial</vt:lpstr>
      <vt:lpstr>PT Sans</vt:lpstr>
      <vt:lpstr>Calibri</vt:lpstr>
      <vt:lpstr>Century Gothic</vt:lpstr>
      <vt:lpstr>Arial Black</vt:lpstr>
      <vt:lpstr>Тема Office</vt:lpstr>
      <vt:lpstr>АРТ-БАНК Демонстрация функционального  и нагрузочного тестирования </vt:lpstr>
      <vt:lpstr>Цели тестирования</vt:lpstr>
      <vt:lpstr>Результаты нагрузочного тестирования</vt:lpstr>
      <vt:lpstr>Презентация PowerPoint</vt:lpstr>
      <vt:lpstr>Презентация PowerPoint</vt:lpstr>
      <vt:lpstr>Презентация PowerPoint</vt:lpstr>
      <vt:lpstr>Заполнение тестовой базы данных</vt:lpstr>
      <vt:lpstr>Профиль нагрузки</vt:lpstr>
      <vt:lpstr>Методика генерации нагрузки</vt:lpstr>
      <vt:lpstr>Тестовый план Apache JMeter</vt:lpstr>
      <vt:lpstr>Презентация PowerPoint</vt:lpstr>
      <vt:lpstr>Количество операций,  заведенных по результатам НТ</vt:lpstr>
      <vt:lpstr>Количество операций,  заведенных по результатам НТ</vt:lpstr>
      <vt:lpstr>Графики метрик базы данных</vt:lpstr>
      <vt:lpstr>Графики метрик базы данных</vt:lpstr>
      <vt:lpstr>Графики метрик Apache JMeter </vt:lpstr>
      <vt:lpstr>Графики метрик Apache JMeter </vt:lpstr>
      <vt:lpstr>Графики метрик Apache JMeter </vt:lpstr>
      <vt:lpstr>Показатели TPS (по результатам часовых срезов)</vt:lpstr>
      <vt:lpstr>Анализ максимальной производительности</vt:lpstr>
      <vt:lpstr>Архитектура Нео-процессинг</vt:lpstr>
      <vt:lpstr>Data Distribution Structure</vt:lpstr>
      <vt:lpstr>Архитектурная схема «Нео-процессинг»</vt:lpstr>
      <vt:lpstr>Структура распределения данных</vt:lpstr>
      <vt:lpstr>Нео-процессинг – полная архитектура АБС</vt:lpstr>
      <vt:lpstr>Создание и сопровождение интеграционных микросервисов</vt:lpstr>
      <vt:lpstr>Нефункциональные характеристики</vt:lpstr>
      <vt:lpstr>Презентация PowerPoint</vt:lpstr>
      <vt:lpstr>Презентация PowerPoint</vt:lpstr>
      <vt:lpstr>Презентация PowerPoint</vt:lpstr>
      <vt:lpstr>Катастрофоустойчивость (2 ЦОД)</vt:lpstr>
      <vt:lpstr>Катастрофоустойчивость (2 ЦОД)</vt:lpstr>
      <vt:lpstr>Катастрофоустойчивость (2 ЦОД)</vt:lpstr>
      <vt:lpstr>Бесшовное обновление</vt:lpstr>
      <vt:lpstr>Бесшовное обновление</vt:lpstr>
      <vt:lpstr>Принципы и средства мониторинга  и контроля системных и транзакционных метрик</vt:lpstr>
      <vt:lpstr>Иерархия хранения исторических данных (оперативные таблицы, онлайн архив, DWH и т.п.)</vt:lpstr>
      <vt:lpstr>Технология/средства миграции  на ИЗ версию системы</vt:lpstr>
      <vt:lpstr>Благодарим за внимания!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Парамонова</dc:creator>
  <cp:lastModifiedBy>Дарья Парамонова</cp:lastModifiedBy>
  <cp:revision>233</cp:revision>
  <dcterms:created xsi:type="dcterms:W3CDTF">2023-12-25T14:36:17Z</dcterms:created>
  <dcterms:modified xsi:type="dcterms:W3CDTF">2026-07-16T11:22:41Z</dcterms:modified>
</cp:coreProperties>
</file>